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presentationml.printerSettings"/>
  <Default Extension="emf" ContentType="image/x-emf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30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1" r:id="rId18"/>
    <p:sldId id="282" r:id="rId19"/>
    <p:sldId id="272" r:id="rId20"/>
    <p:sldId id="273" r:id="rId21"/>
    <p:sldId id="274" r:id="rId22"/>
    <p:sldId id="275" r:id="rId23"/>
    <p:sldId id="276" r:id="rId24"/>
    <p:sldId id="283" r:id="rId25"/>
    <p:sldId id="284" r:id="rId26"/>
    <p:sldId id="277" r:id="rId27"/>
    <p:sldId id="278" r:id="rId28"/>
    <p:sldId id="279" r:id="rId29"/>
    <p:sldId id="280" r:id="rId30"/>
    <p:sldId id="285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62EF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-64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25" Type="http://schemas.openxmlformats.org/officeDocument/2006/relationships/slide" Target="slides/slide24.xml"/><Relationship Id="rId7" Type="http://schemas.openxmlformats.org/officeDocument/2006/relationships/slide" Target="slides/slide6.xml"/><Relationship Id="rId33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customXml" Target="../customXml/item2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4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32" Type="http://schemas.openxmlformats.org/officeDocument/2006/relationships/printerSettings" Target="printerSettings/printerSettings1.bin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customXml" Target="../customXml/item1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5" Type="http://schemas.openxmlformats.org/officeDocument/2006/relationships/slide" Target="slides/slide4.xml"/><Relationship Id="rId36" Type="http://schemas.openxmlformats.org/officeDocument/2006/relationships/tableStyles" Target="tableStyles.xml"/><Relationship Id="rId15" Type="http://schemas.openxmlformats.org/officeDocument/2006/relationships/slide" Target="slides/slide14.xml"/><Relationship Id="rId31" Type="http://schemas.openxmlformats.org/officeDocument/2006/relationships/slide" Target="slides/slide3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" Type="http://schemas.openxmlformats.org/officeDocument/2006/relationships/slide" Target="slides/slide3.xml"/><Relationship Id="rId30" Type="http://schemas.openxmlformats.org/officeDocument/2006/relationships/slide" Target="slides/slide29.xml"/><Relationship Id="rId9" Type="http://schemas.openxmlformats.org/officeDocument/2006/relationships/slide" Target="slides/slide8.xml"/><Relationship Id="rId35" Type="http://schemas.openxmlformats.org/officeDocument/2006/relationships/theme" Target="theme/theme1.xml"/><Relationship Id="rId14" Type="http://schemas.openxmlformats.org/officeDocument/2006/relationships/slide" Target="slides/slide13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D27B-3D9B-42B0-80D0-8034C3C2F93F}" type="datetimeFigureOut">
              <a:rPr lang="it-IT" smtClean="0"/>
              <a:pPr/>
              <a:t>28/5/20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4E76-3C98-408E-B0E4-6A12DC1D0B7D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3297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D27B-3D9B-42B0-80D0-8034C3C2F93F}" type="datetimeFigureOut">
              <a:rPr lang="it-IT" smtClean="0"/>
              <a:pPr/>
              <a:t>28/5/20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4E76-3C98-408E-B0E4-6A12DC1D0B7D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8886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D27B-3D9B-42B0-80D0-8034C3C2F93F}" type="datetimeFigureOut">
              <a:rPr lang="it-IT" smtClean="0"/>
              <a:pPr/>
              <a:t>28/5/20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4E76-3C98-408E-B0E4-6A12DC1D0B7D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992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D27B-3D9B-42B0-80D0-8034C3C2F93F}" type="datetimeFigureOut">
              <a:rPr lang="it-IT" smtClean="0"/>
              <a:pPr/>
              <a:t>28/5/20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4E76-3C98-408E-B0E4-6A12DC1D0B7D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351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D27B-3D9B-42B0-80D0-8034C3C2F93F}" type="datetimeFigureOut">
              <a:rPr lang="it-IT" smtClean="0"/>
              <a:pPr/>
              <a:t>28/5/20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4E76-3C98-408E-B0E4-6A12DC1D0B7D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6387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D27B-3D9B-42B0-80D0-8034C3C2F93F}" type="datetimeFigureOut">
              <a:rPr lang="it-IT" smtClean="0"/>
              <a:pPr/>
              <a:t>28/5/20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4E76-3C98-408E-B0E4-6A12DC1D0B7D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0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D27B-3D9B-42B0-80D0-8034C3C2F93F}" type="datetimeFigureOut">
              <a:rPr lang="it-IT" smtClean="0"/>
              <a:pPr/>
              <a:t>28/5/20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4E76-3C98-408E-B0E4-6A12DC1D0B7D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294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D27B-3D9B-42B0-80D0-8034C3C2F93F}" type="datetimeFigureOut">
              <a:rPr lang="it-IT" smtClean="0"/>
              <a:pPr/>
              <a:t>28/5/20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4E76-3C98-408E-B0E4-6A12DC1D0B7D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0454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D27B-3D9B-42B0-80D0-8034C3C2F93F}" type="datetimeFigureOut">
              <a:rPr lang="it-IT" smtClean="0"/>
              <a:pPr/>
              <a:t>28/5/20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4E76-3C98-408E-B0E4-6A12DC1D0B7D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9673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D27B-3D9B-42B0-80D0-8034C3C2F93F}" type="datetimeFigureOut">
              <a:rPr lang="it-IT" smtClean="0"/>
              <a:pPr/>
              <a:t>28/5/20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4E76-3C98-408E-B0E4-6A12DC1D0B7D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6663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D27B-3D9B-42B0-80D0-8034C3C2F93F}" type="datetimeFigureOut">
              <a:rPr lang="it-IT" smtClean="0"/>
              <a:pPr/>
              <a:t>28/5/20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4E76-3C98-408E-B0E4-6A12DC1D0B7D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4787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7D27B-3D9B-42B0-80D0-8034C3C2F93F}" type="datetimeFigureOut">
              <a:rPr lang="it-IT" smtClean="0"/>
              <a:pPr/>
              <a:t>28/5/20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84E76-3C98-408E-B0E4-6A12DC1D0B7D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234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1"/>
          <p:cNvSpPr>
            <a:spLocks noChangeArrowheads="1"/>
          </p:cNvSpPr>
          <p:nvPr/>
        </p:nvSpPr>
        <p:spPr bwMode="auto">
          <a:xfrm>
            <a:off x="550617" y="1829960"/>
            <a:ext cx="82770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2000" dirty="0" smtClean="0">
                <a:solidFill>
                  <a:srgbClr val="0000FF"/>
                </a:solidFill>
                <a:latin typeface="Cooper Black" pitchFamily="-101" charset="0"/>
              </a:rPr>
              <a:t>INTERACTIVE METHODS IN SCIENCE CLASSES</a:t>
            </a:r>
            <a:endParaRPr lang="es-ES_tradnl" sz="2000" dirty="0">
              <a:solidFill>
                <a:srgbClr val="0000FF"/>
              </a:solidFill>
              <a:latin typeface="Cooper Black" pitchFamily="-101" charset="0"/>
            </a:endParaRPr>
          </a:p>
        </p:txBody>
      </p:sp>
      <p:sp>
        <p:nvSpPr>
          <p:cNvPr id="7" name="Rectángulo 3"/>
          <p:cNvSpPr>
            <a:spLocks noChangeArrowheads="1"/>
          </p:cNvSpPr>
          <p:nvPr/>
        </p:nvSpPr>
        <p:spPr bwMode="auto">
          <a:xfrm>
            <a:off x="158978" y="4915183"/>
            <a:ext cx="777166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_tradnl" sz="1600" u="sng" dirty="0" err="1" smtClean="0">
                <a:solidFill>
                  <a:srgbClr val="000000"/>
                </a:solidFill>
                <a:latin typeface="Britannic Bold" pitchFamily="-101" charset="0"/>
              </a:rPr>
              <a:t>Authors</a:t>
            </a:r>
            <a:r>
              <a:rPr lang="es-ES_tradnl" sz="1600" u="sng" dirty="0" smtClean="0">
                <a:solidFill>
                  <a:srgbClr val="000000"/>
                </a:solidFill>
                <a:latin typeface="Britannic Bold" pitchFamily="-101" charset="0"/>
              </a:rPr>
              <a:t>:</a:t>
            </a:r>
            <a:endParaRPr lang="es-ES_tradnl" sz="1600" u="sng" dirty="0">
              <a:solidFill>
                <a:srgbClr val="000000"/>
              </a:solidFill>
              <a:latin typeface="Britannic Bold" pitchFamily="-101" charset="0"/>
            </a:endParaRPr>
          </a:p>
          <a:p>
            <a:r>
              <a:rPr lang="en-US" sz="1400" dirty="0" err="1">
                <a:solidFill>
                  <a:srgbClr val="0000FF"/>
                </a:solidFill>
                <a:latin typeface="Arial Black" pitchFamily="-101" charset="0"/>
              </a:rPr>
              <a:t>Izan</a:t>
            </a:r>
            <a:r>
              <a:rPr lang="en-US" sz="1400" dirty="0">
                <a:solidFill>
                  <a:srgbClr val="0000FF"/>
                </a:solidFill>
                <a:latin typeface="Arial Black" pitchFamily="-101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Arial Black" pitchFamily="-101" charset="0"/>
              </a:rPr>
              <a:t>Catalán</a:t>
            </a:r>
            <a:r>
              <a:rPr lang="en-US" sz="1400" dirty="0">
                <a:solidFill>
                  <a:srgbClr val="0000FF"/>
                </a:solidFill>
                <a:latin typeface="Arial Black" pitchFamily="-101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Arial Black" pitchFamily="-101" charset="0"/>
              </a:rPr>
              <a:t>Gallach</a:t>
            </a:r>
            <a:r>
              <a:rPr lang="en-US" sz="1400" dirty="0">
                <a:solidFill>
                  <a:srgbClr val="0000FF"/>
                </a:solidFill>
                <a:latin typeface="Arial Black" pitchFamily="-101" charset="0"/>
              </a:rPr>
              <a:t>. </a:t>
            </a:r>
            <a:r>
              <a:rPr lang="en-US" sz="1200" dirty="0" err="1">
                <a:latin typeface="Abadi MT Condensed Extra Bold" pitchFamily="-101" charset="0"/>
              </a:rPr>
              <a:t>Departament</a:t>
            </a:r>
            <a:r>
              <a:rPr lang="en-US" sz="1200" dirty="0">
                <a:latin typeface="Abadi MT Condensed Extra Bold" pitchFamily="-101" charset="0"/>
              </a:rPr>
              <a:t> </a:t>
            </a:r>
            <a:r>
              <a:rPr lang="en-US" sz="1200" dirty="0" err="1">
                <a:latin typeface="Abadi MT Condensed Extra Bold" pitchFamily="-101" charset="0"/>
              </a:rPr>
              <a:t>Disca</a:t>
            </a:r>
            <a:r>
              <a:rPr lang="en-US" sz="1200" dirty="0">
                <a:latin typeface="Abadi MT Condensed Extra Bold" pitchFamily="-101" charset="0"/>
              </a:rPr>
              <a:t>, Polytechnic University of Valencia, Spain.</a:t>
            </a:r>
            <a:endParaRPr lang="en-US" sz="1200" b="1" dirty="0">
              <a:latin typeface="Abadi MT Condensed Extra Bold" pitchFamily="-101" charset="0"/>
            </a:endParaRPr>
          </a:p>
          <a:p>
            <a:r>
              <a:rPr lang="en-US" sz="1400" dirty="0">
                <a:solidFill>
                  <a:srgbClr val="0000FF"/>
                </a:solidFill>
                <a:latin typeface="Arial Black" pitchFamily="-101" charset="0"/>
              </a:rPr>
              <a:t>Rodolfo </a:t>
            </a:r>
            <a:r>
              <a:rPr lang="en-US" sz="1400" dirty="0" err="1">
                <a:solidFill>
                  <a:srgbClr val="0000FF"/>
                </a:solidFill>
                <a:latin typeface="Arial Black" pitchFamily="-101" charset="0"/>
              </a:rPr>
              <a:t>Viveros</a:t>
            </a:r>
            <a:r>
              <a:rPr lang="en-US" sz="1400" dirty="0">
                <a:solidFill>
                  <a:srgbClr val="0000FF"/>
                </a:solidFill>
                <a:latin typeface="Arial Black" pitchFamily="-101" charset="0"/>
              </a:rPr>
              <a:t> Contreras. </a:t>
            </a:r>
            <a:r>
              <a:rPr lang="es-ES" sz="1200" dirty="0">
                <a:latin typeface="Abadi MT Condensed Extra Bold" pitchFamily="-101" charset="0"/>
              </a:rPr>
              <a:t>Department of Biological Sciences, Universidad Veracruzana of Xalapa, México</a:t>
            </a:r>
            <a:endParaRPr lang="es-ES_tradnl" sz="1200" dirty="0">
              <a:latin typeface="Abadi MT Condensed Extra Bold" pitchFamily="-101" charset="0"/>
            </a:endParaRPr>
          </a:p>
          <a:p>
            <a:r>
              <a:rPr lang="en-US" sz="1400" dirty="0">
                <a:solidFill>
                  <a:srgbClr val="0000FF"/>
                </a:solidFill>
                <a:latin typeface="Arial Black" pitchFamily="-101" charset="0"/>
              </a:rPr>
              <a:t>Juan Pedro </a:t>
            </a:r>
            <a:r>
              <a:rPr lang="en-US" sz="1400" dirty="0" err="1">
                <a:solidFill>
                  <a:srgbClr val="0000FF"/>
                </a:solidFill>
                <a:latin typeface="Arial Black" pitchFamily="-101" charset="0"/>
              </a:rPr>
              <a:t>Catalán</a:t>
            </a:r>
            <a:r>
              <a:rPr lang="en-US" sz="1400" dirty="0">
                <a:solidFill>
                  <a:srgbClr val="0000FF"/>
                </a:solidFill>
                <a:latin typeface="Arial Black" pitchFamily="-101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Arial Black" pitchFamily="-101" charset="0"/>
              </a:rPr>
              <a:t>Catalán</a:t>
            </a:r>
            <a:r>
              <a:rPr lang="en-US" sz="1400" dirty="0">
                <a:solidFill>
                  <a:srgbClr val="0000FF"/>
                </a:solidFill>
                <a:latin typeface="Arial Black" pitchFamily="-101" charset="0"/>
              </a:rPr>
              <a:t>. </a:t>
            </a:r>
            <a:r>
              <a:rPr lang="es-ES" sz="1200" dirty="0">
                <a:latin typeface="Abadi MT Condensed Extra Bold" pitchFamily="-101" charset="0"/>
              </a:rPr>
              <a:t>Concha Espina Study Center in Valencia, Spain. </a:t>
            </a:r>
            <a:endParaRPr lang="es-ES_tradnl" sz="1200" dirty="0">
              <a:latin typeface="Abadi MT Condensed Extra Bold" pitchFamily="-101" charset="0"/>
            </a:endParaRPr>
          </a:p>
          <a:p>
            <a:r>
              <a:rPr lang="en-US" sz="1400" dirty="0" err="1">
                <a:solidFill>
                  <a:srgbClr val="0000FF"/>
                </a:solidFill>
                <a:latin typeface="Arial Black" pitchFamily="-101" charset="0"/>
              </a:rPr>
              <a:t>María</a:t>
            </a:r>
            <a:r>
              <a:rPr lang="en-US" sz="1400" dirty="0">
                <a:solidFill>
                  <a:srgbClr val="0000FF"/>
                </a:solidFill>
                <a:latin typeface="Arial Black" pitchFamily="-101" charset="0"/>
              </a:rPr>
              <a:t> José </a:t>
            </a:r>
            <a:r>
              <a:rPr lang="en-US" sz="1400" dirty="0" err="1">
                <a:solidFill>
                  <a:srgbClr val="0000FF"/>
                </a:solidFill>
                <a:latin typeface="Arial Black" pitchFamily="-101" charset="0"/>
              </a:rPr>
              <a:t>Gallach</a:t>
            </a:r>
            <a:r>
              <a:rPr lang="en-US" sz="1400" dirty="0">
                <a:solidFill>
                  <a:srgbClr val="0000FF"/>
                </a:solidFill>
                <a:latin typeface="Arial Black" pitchFamily="-101" charset="0"/>
              </a:rPr>
              <a:t> Vela. </a:t>
            </a:r>
            <a:r>
              <a:rPr lang="es-ES" sz="1200" dirty="0">
                <a:latin typeface="Abadi MT Condensed Extra Bold" pitchFamily="-101" charset="0"/>
              </a:rPr>
              <a:t>College Jaime Balmes in Valencia, Spain.</a:t>
            </a:r>
            <a:endParaRPr lang="es-ES_tradnl" sz="1200" dirty="0">
              <a:latin typeface="Abadi MT Condensed Extra Bold" pitchFamily="-101" charset="0"/>
            </a:endParaRPr>
          </a:p>
        </p:txBody>
      </p:sp>
      <p:sp>
        <p:nvSpPr>
          <p:cNvPr id="8" name="Rectángulo 5"/>
          <p:cNvSpPr>
            <a:spLocks noChangeArrowheads="1"/>
          </p:cNvSpPr>
          <p:nvPr/>
        </p:nvSpPr>
        <p:spPr bwMode="auto">
          <a:xfrm>
            <a:off x="304800" y="1422318"/>
            <a:ext cx="883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dirty="0" smtClean="0">
                <a:solidFill>
                  <a:srgbClr val="FFFF00"/>
                </a:solidFill>
                <a:latin typeface="Britannic Bold" pitchFamily="-101" charset="0"/>
              </a:rPr>
              <a:t>6th International </a:t>
            </a:r>
            <a:r>
              <a:rPr lang="es-ES_tradnl" dirty="0" err="1" smtClean="0">
                <a:solidFill>
                  <a:srgbClr val="FFFF00"/>
                </a:solidFill>
                <a:latin typeface="Britannic Bold" pitchFamily="-101" charset="0"/>
              </a:rPr>
              <a:t>Conference</a:t>
            </a:r>
            <a:r>
              <a:rPr lang="es-ES_tradnl" dirty="0" smtClean="0">
                <a:solidFill>
                  <a:srgbClr val="FFFF00"/>
                </a:solidFill>
                <a:latin typeface="Britannic Bold" pitchFamily="-101" charset="0"/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  <a:latin typeface="Britannic Bold" pitchFamily="-101" charset="0"/>
              </a:rPr>
              <a:t>on</a:t>
            </a:r>
            <a:r>
              <a:rPr lang="es-ES_tradnl" dirty="0" smtClean="0">
                <a:solidFill>
                  <a:srgbClr val="FFFF00"/>
                </a:solidFill>
                <a:latin typeface="Britannic Bold" pitchFamily="-101" charset="0"/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  <a:latin typeface="Britannic Bold" pitchFamily="-101" charset="0"/>
              </a:rPr>
              <a:t>Advances</a:t>
            </a:r>
            <a:r>
              <a:rPr lang="es-ES_tradnl" dirty="0" smtClean="0">
                <a:solidFill>
                  <a:srgbClr val="FFFF00"/>
                </a:solidFill>
                <a:latin typeface="Britannic Bold" pitchFamily="-101" charset="0"/>
              </a:rPr>
              <a:t> in </a:t>
            </a:r>
            <a:r>
              <a:rPr lang="es-ES_tradnl" dirty="0" err="1" smtClean="0">
                <a:solidFill>
                  <a:srgbClr val="FFFF00"/>
                </a:solidFill>
                <a:latin typeface="Britannic Bold" pitchFamily="-101" charset="0"/>
              </a:rPr>
              <a:t>Higher</a:t>
            </a:r>
            <a:r>
              <a:rPr lang="es-ES_tradnl" dirty="0" smtClean="0">
                <a:solidFill>
                  <a:srgbClr val="FFFF00"/>
                </a:solidFill>
                <a:latin typeface="Britannic Bold" pitchFamily="-101" charset="0"/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  <a:latin typeface="Britannic Bold" pitchFamily="-101" charset="0"/>
              </a:rPr>
              <a:t>Education</a:t>
            </a:r>
            <a:r>
              <a:rPr lang="es-ES_tradnl" dirty="0" smtClean="0">
                <a:solidFill>
                  <a:srgbClr val="FFFF00"/>
                </a:solidFill>
                <a:latin typeface="Britannic Bold" pitchFamily="-101" charset="0"/>
              </a:rPr>
              <a:t> (</a:t>
            </a:r>
            <a:r>
              <a:rPr lang="es-ES_tradnl" dirty="0" err="1">
                <a:solidFill>
                  <a:srgbClr val="FFFF00"/>
                </a:solidFill>
                <a:latin typeface="Britannic Bold" pitchFamily="-101" charset="0"/>
              </a:rPr>
              <a:t>HEAd´20</a:t>
            </a:r>
            <a:r>
              <a:rPr lang="es-ES_tradnl" dirty="0">
                <a:solidFill>
                  <a:srgbClr val="FFFF00"/>
                </a:solidFill>
                <a:latin typeface="Britannic Bold" pitchFamily="-101" charset="0"/>
              </a:rPr>
              <a:t>)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9630" y="2294149"/>
            <a:ext cx="3688122" cy="260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7793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654833" y="1510233"/>
            <a:ext cx="7924800" cy="286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buFontTx/>
              <a:buChar char="-"/>
            </a:pP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You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need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to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analyze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demand</a:t>
            </a:r>
            <a:r>
              <a:rPr lang="es-ES_tradnl" b="1" dirty="0" smtClean="0">
                <a:latin typeface="Arial"/>
                <a:cs typeface="Arial"/>
              </a:rPr>
              <a:t>, </a:t>
            </a:r>
            <a:r>
              <a:rPr lang="es-ES_tradnl" b="1" dirty="0" err="1" smtClean="0">
                <a:latin typeface="Arial"/>
                <a:cs typeface="Arial"/>
              </a:rPr>
              <a:t>think</a:t>
            </a:r>
            <a:r>
              <a:rPr lang="es-ES_tradnl" b="1" dirty="0" smtClean="0">
                <a:latin typeface="Arial"/>
                <a:cs typeface="Arial"/>
              </a:rPr>
              <a:t>, </a:t>
            </a:r>
            <a:r>
              <a:rPr lang="es-ES_tradnl" b="1" dirty="0" err="1" smtClean="0">
                <a:latin typeface="Arial"/>
                <a:cs typeface="Arial"/>
              </a:rPr>
              <a:t>organize</a:t>
            </a:r>
            <a:r>
              <a:rPr lang="es-ES_tradnl" b="1" dirty="0" smtClean="0">
                <a:latin typeface="Arial"/>
                <a:cs typeface="Arial"/>
              </a:rPr>
              <a:t>, </a:t>
            </a:r>
            <a:r>
              <a:rPr lang="es-ES_tradnl" b="1" dirty="0" err="1" smtClean="0">
                <a:latin typeface="Arial"/>
                <a:cs typeface="Arial"/>
              </a:rPr>
              <a:t>search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for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information</a:t>
            </a:r>
            <a:r>
              <a:rPr lang="es-ES_tradnl" b="1" dirty="0" smtClean="0">
                <a:latin typeface="Arial"/>
                <a:cs typeface="Arial"/>
              </a:rPr>
              <a:t>, </a:t>
            </a:r>
            <a:r>
              <a:rPr lang="es-ES_tradnl" b="1" dirty="0" err="1" smtClean="0">
                <a:latin typeface="Arial"/>
                <a:cs typeface="Arial"/>
              </a:rPr>
              <a:t>work</a:t>
            </a:r>
            <a:r>
              <a:rPr lang="es-ES_tradnl" b="1" dirty="0" smtClean="0">
                <a:latin typeface="Arial"/>
                <a:cs typeface="Arial"/>
              </a:rPr>
              <a:t> as a team, </a:t>
            </a:r>
            <a:r>
              <a:rPr lang="es-ES_tradnl" b="1" dirty="0" err="1" smtClean="0">
                <a:latin typeface="Arial"/>
                <a:cs typeface="Arial"/>
              </a:rPr>
              <a:t>and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make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decisions</a:t>
            </a:r>
            <a:r>
              <a:rPr lang="es-ES_tradnl" b="1" dirty="0" smtClean="0">
                <a:latin typeface="Arial"/>
                <a:cs typeface="Arial"/>
              </a:rPr>
              <a:t>.</a:t>
            </a:r>
          </a:p>
          <a:p>
            <a:pPr algn="just">
              <a:buFontTx/>
              <a:buChar char="-"/>
            </a:pPr>
            <a:endParaRPr lang="es-ES_tradnl" b="1" dirty="0" smtClean="0">
              <a:latin typeface="Arial"/>
              <a:cs typeface="Arial"/>
            </a:endParaRPr>
          </a:p>
          <a:p>
            <a:pPr algn="just">
              <a:buFontTx/>
              <a:buChar char="-"/>
            </a:pP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Students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cooperate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with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each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other</a:t>
            </a:r>
            <a:r>
              <a:rPr lang="es-ES_tradnl" b="1" dirty="0" smtClean="0">
                <a:latin typeface="Arial"/>
                <a:cs typeface="Arial"/>
              </a:rPr>
              <a:t> by </a:t>
            </a:r>
            <a:r>
              <a:rPr lang="es-ES_tradnl" b="1" dirty="0" err="1" smtClean="0">
                <a:latin typeface="Arial"/>
                <a:cs typeface="Arial"/>
              </a:rPr>
              <a:t>giving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and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receiving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help</a:t>
            </a:r>
            <a:r>
              <a:rPr lang="es-ES_tradnl" b="1" dirty="0" smtClean="0">
                <a:latin typeface="Arial"/>
                <a:cs typeface="Arial"/>
              </a:rPr>
              <a:t>.</a:t>
            </a:r>
          </a:p>
          <a:p>
            <a:pPr algn="just">
              <a:buFontTx/>
              <a:buChar char="-"/>
            </a:pPr>
            <a:endParaRPr lang="es-ES_tradnl" b="1" dirty="0" smtClean="0">
              <a:latin typeface="Arial"/>
              <a:cs typeface="Arial"/>
            </a:endParaRPr>
          </a:p>
          <a:p>
            <a:pPr algn="just">
              <a:buFontTx/>
              <a:buChar char="-"/>
            </a:pP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Contrast</a:t>
            </a:r>
            <a:r>
              <a:rPr lang="es-ES_tradnl" b="1" dirty="0" smtClean="0">
                <a:latin typeface="Arial"/>
                <a:cs typeface="Arial"/>
              </a:rPr>
              <a:t> ideas </a:t>
            </a:r>
            <a:r>
              <a:rPr lang="es-ES_tradnl" b="1" dirty="0" err="1" smtClean="0">
                <a:latin typeface="Arial"/>
                <a:cs typeface="Arial"/>
              </a:rPr>
              <a:t>and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develop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hypotheses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and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possible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solutions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and</a:t>
            </a:r>
            <a:r>
              <a:rPr lang="es-ES_tradnl" b="1" dirty="0" smtClean="0">
                <a:latin typeface="Arial"/>
                <a:cs typeface="Arial"/>
              </a:rPr>
              <a:t>/</a:t>
            </a:r>
            <a:r>
              <a:rPr lang="es-ES_tradnl" b="1" dirty="0" err="1" smtClean="0">
                <a:latin typeface="Arial"/>
                <a:cs typeface="Arial"/>
              </a:rPr>
              <a:t>or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alternatives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that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promote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and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enrich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learning</a:t>
            </a:r>
            <a:r>
              <a:rPr lang="es-ES_tradnl" b="1" dirty="0" smtClean="0">
                <a:latin typeface="Arial"/>
                <a:cs typeface="Arial"/>
              </a:rPr>
              <a:t>.</a:t>
            </a:r>
          </a:p>
          <a:p>
            <a:pPr algn="just">
              <a:buFontTx/>
              <a:buChar char="-"/>
            </a:pPr>
            <a:endParaRPr lang="es-ES_tradnl" b="1" dirty="0" smtClean="0">
              <a:latin typeface="Arial"/>
              <a:cs typeface="Arial"/>
            </a:endParaRPr>
          </a:p>
          <a:p>
            <a:pPr algn="just">
              <a:buFontTx/>
              <a:buChar char="-"/>
            </a:pP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Students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become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center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of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activity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and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teachers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help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and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facilitates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process</a:t>
            </a:r>
            <a:r>
              <a:rPr lang="es-ES_tradnl" b="1" dirty="0" smtClean="0">
                <a:latin typeface="Arial"/>
                <a:cs typeface="Arial"/>
              </a:rPr>
              <a:t> by </a:t>
            </a:r>
            <a:r>
              <a:rPr lang="es-ES_tradnl" b="1" dirty="0" err="1" smtClean="0">
                <a:latin typeface="Arial"/>
                <a:cs typeface="Arial"/>
              </a:rPr>
              <a:t>facilitating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learning</a:t>
            </a:r>
            <a:endParaRPr lang="es-ES_tradnl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" name="CuadroTexto 3"/>
          <p:cNvSpPr txBox="1">
            <a:spLocks noChangeArrowheads="1"/>
          </p:cNvSpPr>
          <p:nvPr/>
        </p:nvSpPr>
        <p:spPr bwMode="auto">
          <a:xfrm>
            <a:off x="3042434" y="561598"/>
            <a:ext cx="367200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_tradnl" sz="2200" b="1" dirty="0" smtClean="0">
                <a:solidFill>
                  <a:srgbClr val="FFFF00"/>
                </a:solidFill>
                <a:latin typeface="Cooper Black" pitchFamily="-101" charset="0"/>
              </a:rPr>
              <a:t>STUDENT FUNCTIONS</a:t>
            </a:r>
            <a:endParaRPr lang="es-ES_tradnl" sz="2200" b="1" dirty="0">
              <a:solidFill>
                <a:srgbClr val="FFFF00"/>
              </a:solidFill>
              <a:latin typeface="Cooper Black" pitchFamily="-101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335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775299" y="1612522"/>
            <a:ext cx="7391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When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you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cooperate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and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help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you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don't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waste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your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 time,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you're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learning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 in a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process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that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improves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understanding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each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,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topic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mastery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,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and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communication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skills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endParaRPr lang="es-ES_tradnl" b="1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algn="just"/>
            <a:endParaRPr lang="es-ES_tradnl" b="1" i="1" dirty="0" smtClean="0">
              <a:solidFill>
                <a:srgbClr val="D415FF"/>
              </a:solidFill>
              <a:latin typeface="Arial"/>
              <a:cs typeface="Arial"/>
            </a:endParaRPr>
          </a:p>
          <a:p>
            <a:pPr algn="just"/>
            <a:r>
              <a:rPr lang="es-ES_tradnl" b="1" i="1" dirty="0" smtClean="0">
                <a:solidFill>
                  <a:srgbClr val="D415FF"/>
                </a:solidFill>
                <a:latin typeface="Arial"/>
                <a:cs typeface="Arial"/>
              </a:rPr>
              <a:t>      </a:t>
            </a:r>
            <a:r>
              <a:rPr lang="es-ES_tradnl" b="1" i="1" dirty="0" err="1" smtClean="0">
                <a:solidFill>
                  <a:srgbClr val="D415FF"/>
                </a:solidFill>
                <a:latin typeface="Arial"/>
                <a:cs typeface="Arial"/>
              </a:rPr>
              <a:t>The</a:t>
            </a:r>
            <a:r>
              <a:rPr lang="es-ES_tradnl" b="1" i="1" dirty="0" smtClean="0">
                <a:solidFill>
                  <a:srgbClr val="D415FF"/>
                </a:solidFill>
                <a:latin typeface="Arial"/>
                <a:cs typeface="Arial"/>
              </a:rPr>
              <a:t> </a:t>
            </a:r>
            <a:r>
              <a:rPr lang="es-ES_tradnl" b="1" i="1" dirty="0" err="1" smtClean="0">
                <a:solidFill>
                  <a:srgbClr val="D415FF"/>
                </a:solidFill>
                <a:latin typeface="Arial"/>
                <a:cs typeface="Arial"/>
              </a:rPr>
              <a:t>classroom</a:t>
            </a:r>
            <a:r>
              <a:rPr lang="es-ES_tradnl" b="1" i="1" dirty="0" smtClean="0">
                <a:solidFill>
                  <a:srgbClr val="D415FF"/>
                </a:solidFill>
                <a:latin typeface="Arial"/>
                <a:cs typeface="Arial"/>
              </a:rPr>
              <a:t> </a:t>
            </a:r>
            <a:r>
              <a:rPr lang="es-ES_tradnl" b="1" i="1" dirty="0" err="1" smtClean="0">
                <a:solidFill>
                  <a:srgbClr val="D415FF"/>
                </a:solidFill>
                <a:latin typeface="Arial"/>
                <a:cs typeface="Arial"/>
              </a:rPr>
              <a:t>climate</a:t>
            </a:r>
            <a:r>
              <a:rPr lang="es-ES_tradnl" b="1" i="1" dirty="0" smtClean="0">
                <a:solidFill>
                  <a:srgbClr val="D415FF"/>
                </a:solidFill>
                <a:latin typeface="Arial"/>
                <a:cs typeface="Arial"/>
              </a:rPr>
              <a:t> </a:t>
            </a:r>
            <a:r>
              <a:rPr lang="es-ES_tradnl" b="1" i="1" dirty="0" err="1" smtClean="0">
                <a:solidFill>
                  <a:srgbClr val="D415FF"/>
                </a:solidFill>
                <a:latin typeface="Arial"/>
                <a:cs typeface="Arial"/>
              </a:rPr>
              <a:t>is</a:t>
            </a:r>
            <a:r>
              <a:rPr lang="es-ES_tradnl" b="1" i="1" dirty="0" smtClean="0">
                <a:solidFill>
                  <a:srgbClr val="D415FF"/>
                </a:solidFill>
                <a:latin typeface="Arial"/>
                <a:cs typeface="Arial"/>
              </a:rPr>
              <a:t> </a:t>
            </a:r>
            <a:r>
              <a:rPr lang="es-ES_tradnl" b="1" i="1" dirty="0" err="1" smtClean="0">
                <a:solidFill>
                  <a:srgbClr val="D415FF"/>
                </a:solidFill>
                <a:latin typeface="Arial"/>
                <a:cs typeface="Arial"/>
              </a:rPr>
              <a:t>often</a:t>
            </a:r>
            <a:r>
              <a:rPr lang="es-ES_tradnl" b="1" i="1" dirty="0" smtClean="0">
                <a:solidFill>
                  <a:srgbClr val="D415FF"/>
                </a:solidFill>
                <a:latin typeface="Arial"/>
                <a:cs typeface="Arial"/>
              </a:rPr>
              <a:t> </a:t>
            </a:r>
            <a:r>
              <a:rPr lang="es-ES_tradnl" b="1" i="1" dirty="0" err="1" smtClean="0">
                <a:solidFill>
                  <a:srgbClr val="D415FF"/>
                </a:solidFill>
                <a:latin typeface="Arial"/>
                <a:cs typeface="Arial"/>
              </a:rPr>
              <a:t>participatory</a:t>
            </a:r>
            <a:r>
              <a:rPr lang="es-ES_tradnl" b="1" i="1" dirty="0" smtClean="0">
                <a:solidFill>
                  <a:srgbClr val="D415FF"/>
                </a:solidFill>
                <a:latin typeface="Arial"/>
                <a:cs typeface="Arial"/>
              </a:rPr>
              <a:t> </a:t>
            </a:r>
            <a:r>
              <a:rPr lang="es-ES_tradnl" b="1" i="1" dirty="0" err="1" smtClean="0">
                <a:solidFill>
                  <a:srgbClr val="D415FF"/>
                </a:solidFill>
                <a:latin typeface="Arial"/>
                <a:cs typeface="Arial"/>
              </a:rPr>
              <a:t>and</a:t>
            </a:r>
            <a:r>
              <a:rPr lang="es-ES_tradnl" b="1" i="1" dirty="0" smtClean="0">
                <a:solidFill>
                  <a:srgbClr val="D415FF"/>
                </a:solidFill>
                <a:latin typeface="Arial"/>
                <a:cs typeface="Arial"/>
              </a:rPr>
              <a:t> </a:t>
            </a:r>
            <a:r>
              <a:rPr lang="es-ES_tradnl" b="1" i="1" dirty="0" err="1" smtClean="0">
                <a:solidFill>
                  <a:srgbClr val="D415FF"/>
                </a:solidFill>
                <a:latin typeface="Arial"/>
                <a:cs typeface="Arial"/>
              </a:rPr>
              <a:t>dynamic</a:t>
            </a:r>
            <a:endParaRPr lang="es-ES_tradnl" b="1" i="1" dirty="0">
              <a:solidFill>
                <a:srgbClr val="D415FF"/>
              </a:solidFill>
              <a:latin typeface="Arial"/>
              <a:cs typeface="Arial"/>
            </a:endParaRPr>
          </a:p>
        </p:txBody>
      </p:sp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386522" y="943742"/>
            <a:ext cx="82936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b="1" dirty="0" err="1" smtClean="0">
                <a:latin typeface="Arial"/>
                <a:cs typeface="Arial"/>
              </a:rPr>
              <a:t>Another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conclusion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we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draw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when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students</a:t>
            </a:r>
            <a:r>
              <a:rPr lang="es-ES_tradnl" b="1" dirty="0" smtClean="0">
                <a:latin typeface="Arial"/>
                <a:cs typeface="Arial"/>
              </a:rPr>
              <a:t> use </a:t>
            </a:r>
            <a:r>
              <a:rPr lang="es-ES_tradnl" b="1" dirty="0" err="1" smtClean="0">
                <a:latin typeface="Arial"/>
                <a:cs typeface="Arial"/>
              </a:rPr>
              <a:t>interactive</a:t>
            </a:r>
            <a:r>
              <a:rPr lang="es-ES_tradnl" b="1" dirty="0" smtClean="0">
                <a:latin typeface="Arial"/>
                <a:cs typeface="Arial"/>
              </a:rPr>
              <a:t> media </a:t>
            </a:r>
            <a:r>
              <a:rPr lang="es-ES_tradnl" b="1" dirty="0" err="1" smtClean="0">
                <a:latin typeface="Arial"/>
                <a:cs typeface="Arial"/>
              </a:rPr>
              <a:t>is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that</a:t>
            </a:r>
            <a:r>
              <a:rPr lang="es-ES_tradnl" b="1" dirty="0" smtClean="0">
                <a:latin typeface="Arial"/>
                <a:cs typeface="Arial"/>
              </a:rPr>
              <a:t>:</a:t>
            </a:r>
            <a:endParaRPr lang="es-ES_tradnl" b="1" dirty="0">
              <a:latin typeface="Arial"/>
              <a:cs typeface="Arial"/>
            </a:endParaRPr>
          </a:p>
        </p:txBody>
      </p:sp>
      <p:pic>
        <p:nvPicPr>
          <p:cNvPr id="8" name="Imagen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7922" y="3419009"/>
            <a:ext cx="4588747" cy="258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019" y="4776711"/>
            <a:ext cx="10795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lecha izquierda 3"/>
          <p:cNvSpPr>
            <a:spLocks noChangeArrowheads="1"/>
          </p:cNvSpPr>
          <p:nvPr/>
        </p:nvSpPr>
        <p:spPr bwMode="auto">
          <a:xfrm>
            <a:off x="1884643" y="5183456"/>
            <a:ext cx="989012" cy="215900"/>
          </a:xfrm>
          <a:prstGeom prst="leftArrow">
            <a:avLst>
              <a:gd name="adj1" fmla="val 50000"/>
              <a:gd name="adj2" fmla="val 4981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357395" y="3383655"/>
            <a:ext cx="2093733" cy="120032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r>
              <a:rPr lang="es-ES_tradnl" sz="900" b="1" dirty="0" err="1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The</a:t>
            </a:r>
            <a:r>
              <a:rPr lang="es-ES_tradnl" sz="900" b="1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 </a:t>
            </a:r>
            <a:r>
              <a:rPr lang="es-ES_tradnl" sz="900" b="1" dirty="0" err="1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organization</a:t>
            </a:r>
            <a:r>
              <a:rPr lang="es-ES_tradnl" sz="900" b="1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 </a:t>
            </a:r>
            <a:r>
              <a:rPr lang="es-ES_tradnl" sz="900" b="1" dirty="0" err="1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of</a:t>
            </a:r>
            <a:r>
              <a:rPr lang="es-ES_tradnl" sz="900" b="1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 </a:t>
            </a:r>
            <a:r>
              <a:rPr lang="es-ES_tradnl" sz="900" b="1" dirty="0" err="1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space</a:t>
            </a:r>
            <a:r>
              <a:rPr lang="es-ES_tradnl" sz="900" b="1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 in </a:t>
            </a:r>
            <a:r>
              <a:rPr lang="es-ES_tradnl" sz="900" b="1" dirty="0" err="1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class</a:t>
            </a:r>
            <a:r>
              <a:rPr lang="es-ES_tradnl" sz="900" b="1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 </a:t>
            </a:r>
            <a:r>
              <a:rPr lang="es-ES_tradnl" sz="900" b="1" dirty="0" err="1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is</a:t>
            </a:r>
            <a:r>
              <a:rPr lang="es-ES_tradnl" sz="900" b="1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 </a:t>
            </a:r>
            <a:r>
              <a:rPr lang="es-ES_tradnl" sz="900" b="1" dirty="0" err="1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essential</a:t>
            </a:r>
            <a:r>
              <a:rPr lang="es-ES_tradnl" sz="900" b="1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 </a:t>
            </a:r>
            <a:r>
              <a:rPr lang="es-ES_tradnl" sz="900" b="1" dirty="0" err="1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to</a:t>
            </a:r>
            <a:r>
              <a:rPr lang="es-ES_tradnl" sz="900" b="1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 </a:t>
            </a:r>
            <a:r>
              <a:rPr lang="es-ES_tradnl" sz="900" b="1" dirty="0" err="1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work</a:t>
            </a:r>
            <a:r>
              <a:rPr lang="es-ES_tradnl" sz="900" b="1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 </a:t>
            </a:r>
            <a:r>
              <a:rPr lang="es-ES_tradnl" sz="900" b="1" dirty="0" err="1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with</a:t>
            </a:r>
            <a:r>
              <a:rPr lang="es-ES_tradnl" sz="900" b="1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 </a:t>
            </a:r>
            <a:r>
              <a:rPr lang="es-ES_tradnl" sz="900" b="1" dirty="0" err="1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various</a:t>
            </a:r>
            <a:r>
              <a:rPr lang="es-ES_tradnl" sz="900" b="1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 </a:t>
            </a:r>
            <a:r>
              <a:rPr lang="es-ES_tradnl" sz="900" b="1" dirty="0" err="1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pedagogical</a:t>
            </a:r>
            <a:r>
              <a:rPr lang="es-ES_tradnl" sz="900" b="1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 </a:t>
            </a:r>
            <a:r>
              <a:rPr lang="es-ES_tradnl" sz="900" b="1" dirty="0" err="1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methods</a:t>
            </a:r>
            <a:r>
              <a:rPr lang="es-ES_tradnl" sz="900" b="1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, so </a:t>
            </a:r>
            <a:r>
              <a:rPr lang="es-ES_tradnl" sz="900" b="1" dirty="0" err="1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it</a:t>
            </a:r>
            <a:r>
              <a:rPr lang="es-ES_tradnl" sz="900" b="1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 </a:t>
            </a:r>
            <a:r>
              <a:rPr lang="es-ES_tradnl" sz="900" b="1" dirty="0" err="1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is</a:t>
            </a:r>
            <a:r>
              <a:rPr lang="es-ES_tradnl" sz="900" b="1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 </a:t>
            </a:r>
            <a:r>
              <a:rPr lang="es-ES_tradnl" sz="900" b="1" dirty="0" err="1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necessary</a:t>
            </a:r>
            <a:r>
              <a:rPr lang="es-ES_tradnl" sz="900" b="1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 </a:t>
            </a:r>
            <a:r>
              <a:rPr lang="es-ES_tradnl" sz="900" b="1" dirty="0" err="1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to</a:t>
            </a:r>
            <a:r>
              <a:rPr lang="es-ES_tradnl" sz="900" b="1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 </a:t>
            </a:r>
            <a:r>
              <a:rPr lang="es-ES_tradnl" sz="900" b="1" dirty="0" err="1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adjust</a:t>
            </a:r>
            <a:r>
              <a:rPr lang="es-ES_tradnl" sz="900" b="1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 </a:t>
            </a:r>
            <a:r>
              <a:rPr lang="es-ES_tradnl" sz="900" b="1" dirty="0" err="1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the</a:t>
            </a:r>
            <a:r>
              <a:rPr lang="es-ES_tradnl" sz="900" b="1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 </a:t>
            </a:r>
            <a:r>
              <a:rPr lang="es-ES_tradnl" sz="900" b="1" dirty="0" err="1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organization</a:t>
            </a:r>
            <a:r>
              <a:rPr lang="es-ES_tradnl" sz="900" b="1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 </a:t>
            </a:r>
            <a:r>
              <a:rPr lang="es-ES_tradnl" sz="900" b="1" dirty="0" err="1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of</a:t>
            </a:r>
            <a:r>
              <a:rPr lang="es-ES_tradnl" sz="900" b="1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 </a:t>
            </a:r>
            <a:r>
              <a:rPr lang="es-ES_tradnl" sz="900" b="1" dirty="0" err="1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desks</a:t>
            </a:r>
            <a:r>
              <a:rPr lang="es-ES_tradnl" sz="900" b="1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 </a:t>
            </a:r>
            <a:r>
              <a:rPr lang="es-ES_tradnl" sz="900" b="1" dirty="0" err="1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to</a:t>
            </a:r>
            <a:r>
              <a:rPr lang="es-ES_tradnl" sz="900" b="1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 </a:t>
            </a:r>
            <a:r>
              <a:rPr lang="es-ES_tradnl" sz="900" b="1" dirty="0" err="1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the</a:t>
            </a:r>
            <a:r>
              <a:rPr lang="es-ES_tradnl" sz="900" b="1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 </a:t>
            </a:r>
            <a:r>
              <a:rPr lang="es-ES_tradnl" sz="900" b="1" dirty="0" err="1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learning</a:t>
            </a:r>
            <a:r>
              <a:rPr lang="es-ES_tradnl" sz="900" b="1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 </a:t>
            </a:r>
            <a:r>
              <a:rPr lang="es-ES_tradnl" sz="900" b="1" dirty="0" err="1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needs</a:t>
            </a:r>
            <a:r>
              <a:rPr lang="es-ES_tradnl" sz="900" b="1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 </a:t>
            </a:r>
            <a:r>
              <a:rPr lang="es-ES_tradnl" sz="900" b="1" dirty="0" err="1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of</a:t>
            </a:r>
            <a:r>
              <a:rPr lang="es-ES_tradnl" sz="900" b="1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 </a:t>
            </a:r>
            <a:r>
              <a:rPr lang="es-ES_tradnl" sz="900" b="1" dirty="0" err="1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the</a:t>
            </a:r>
            <a:r>
              <a:rPr lang="es-ES_tradnl" sz="900" b="1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 </a:t>
            </a:r>
            <a:r>
              <a:rPr lang="es-ES_tradnl" sz="900" b="1" dirty="0" err="1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students</a:t>
            </a:r>
            <a:r>
              <a:rPr lang="es-ES_tradnl" sz="900" b="1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. In </a:t>
            </a:r>
            <a:r>
              <a:rPr lang="es-ES_tradnl" sz="900" b="1" dirty="0" err="1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our</a:t>
            </a:r>
            <a:r>
              <a:rPr lang="es-ES_tradnl" sz="900" b="1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 case </a:t>
            </a:r>
            <a:r>
              <a:rPr lang="es-ES_tradnl" sz="900" b="1" dirty="0" err="1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for</a:t>
            </a:r>
            <a:r>
              <a:rPr lang="es-ES_tradnl" sz="900" b="1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 </a:t>
            </a:r>
            <a:r>
              <a:rPr lang="es-ES_tradnl" sz="900" b="1" dirty="0" err="1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Collaborative</a:t>
            </a:r>
            <a:r>
              <a:rPr lang="es-ES_tradnl" sz="900" b="1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 </a:t>
            </a:r>
            <a:r>
              <a:rPr lang="es-ES_tradnl" sz="900" b="1" dirty="0" err="1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Learning</a:t>
            </a:r>
            <a:r>
              <a:rPr lang="es-ES_tradnl" sz="900" b="1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.</a:t>
            </a:r>
            <a:endParaRPr lang="es-ES" sz="900" b="1" dirty="0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335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2023767" y="602412"/>
            <a:ext cx="67965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_tradnl" sz="2000" b="1" dirty="0" smtClean="0">
                <a:solidFill>
                  <a:srgbClr val="FFFF00"/>
                </a:solidFill>
                <a:latin typeface="Cooper Black" pitchFamily="-101" charset="0"/>
              </a:rPr>
              <a:t>HOW TO USE INTERACTIVE METHODS?</a:t>
            </a:r>
            <a:endParaRPr lang="es-ES_tradnl" sz="2000" b="1" dirty="0">
              <a:solidFill>
                <a:srgbClr val="FFFF00"/>
              </a:solidFill>
              <a:latin typeface="Cooper Black" pitchFamily="-101" charset="0"/>
            </a:endParaRPr>
          </a:p>
        </p:txBody>
      </p:sp>
      <p:sp>
        <p:nvSpPr>
          <p:cNvPr id="5" name="CuadroTexto 7"/>
          <p:cNvSpPr txBox="1">
            <a:spLocks noChangeArrowheads="1"/>
          </p:cNvSpPr>
          <p:nvPr/>
        </p:nvSpPr>
        <p:spPr bwMode="auto">
          <a:xfrm>
            <a:off x="425405" y="2011565"/>
            <a:ext cx="822459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>
              <a:buFontTx/>
              <a:buChar char="-"/>
            </a:pP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Few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students</a:t>
            </a:r>
            <a:r>
              <a:rPr lang="es-ES_tradnl" b="1" dirty="0" smtClean="0">
                <a:latin typeface="Arial"/>
                <a:cs typeface="Arial"/>
              </a:rPr>
              <a:t> in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group</a:t>
            </a:r>
            <a:r>
              <a:rPr lang="es-ES_tradnl" b="1" dirty="0" smtClean="0">
                <a:latin typeface="Arial"/>
                <a:cs typeface="Arial"/>
              </a:rPr>
              <a:t>: </a:t>
            </a:r>
            <a:r>
              <a:rPr lang="es-ES_tradnl" b="1" dirty="0" err="1" smtClean="0">
                <a:latin typeface="Arial"/>
                <a:cs typeface="Arial"/>
              </a:rPr>
              <a:t>collaboration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to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learn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and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help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learn</a:t>
            </a:r>
            <a:r>
              <a:rPr lang="es-ES_tradnl" b="1" dirty="0" smtClean="0">
                <a:latin typeface="Arial"/>
                <a:cs typeface="Arial"/>
              </a:rPr>
              <a:t>.</a:t>
            </a:r>
          </a:p>
          <a:p>
            <a:pPr algn="just">
              <a:buFontTx/>
              <a:buChar char="-"/>
            </a:pPr>
            <a:endParaRPr lang="es-ES_tradnl" sz="1200" b="1" dirty="0" smtClean="0">
              <a:latin typeface="Arial"/>
              <a:cs typeface="Arial"/>
            </a:endParaRPr>
          </a:p>
          <a:p>
            <a:pPr algn="just">
              <a:buFontTx/>
              <a:buChar char="-"/>
            </a:pP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Randomly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formed</a:t>
            </a:r>
            <a:r>
              <a:rPr lang="es-ES_tradnl" b="1" dirty="0" smtClean="0">
                <a:latin typeface="Arial"/>
                <a:cs typeface="Arial"/>
              </a:rPr>
              <a:t>, by </a:t>
            </a:r>
            <a:r>
              <a:rPr lang="es-ES_tradnl" b="1" dirty="0" err="1" smtClean="0">
                <a:latin typeface="Arial"/>
                <a:cs typeface="Arial"/>
              </a:rPr>
              <a:t>list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order</a:t>
            </a:r>
            <a:r>
              <a:rPr lang="es-ES_tradnl" b="1" dirty="0" smtClean="0">
                <a:latin typeface="Arial"/>
                <a:cs typeface="Arial"/>
              </a:rPr>
              <a:t>, </a:t>
            </a:r>
            <a:r>
              <a:rPr lang="es-ES_tradnl" b="1" dirty="0" err="1" smtClean="0">
                <a:latin typeface="Arial"/>
                <a:cs typeface="Arial"/>
              </a:rPr>
              <a:t>depending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on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proposed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task</a:t>
            </a:r>
            <a:r>
              <a:rPr lang="es-ES_tradnl" b="1" dirty="0" smtClean="0">
                <a:latin typeface="Arial"/>
                <a:cs typeface="Arial"/>
              </a:rPr>
              <a:t>, etc.</a:t>
            </a:r>
          </a:p>
          <a:p>
            <a:pPr algn="just">
              <a:buFontTx/>
              <a:buChar char="-"/>
            </a:pPr>
            <a:endParaRPr lang="es-ES_tradnl" sz="1200" b="1" dirty="0" smtClean="0">
              <a:latin typeface="Arial"/>
              <a:cs typeface="Arial"/>
            </a:endParaRPr>
          </a:p>
          <a:p>
            <a:pPr algn="just">
              <a:buFontTx/>
              <a:buChar char="-"/>
            </a:pP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Heterogeneity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of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group</a:t>
            </a:r>
            <a:r>
              <a:rPr lang="es-ES_tradnl" b="1" dirty="0" smtClean="0">
                <a:latin typeface="Arial"/>
                <a:cs typeface="Arial"/>
              </a:rPr>
              <a:t>: </a:t>
            </a:r>
            <a:r>
              <a:rPr lang="es-ES_tradnl" b="1" dirty="0" err="1" smtClean="0">
                <a:latin typeface="Arial"/>
                <a:cs typeface="Arial"/>
              </a:rPr>
              <a:t>to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achieve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learning</a:t>
            </a:r>
            <a:r>
              <a:rPr lang="es-ES_tradnl" b="1" dirty="0" smtClean="0">
                <a:latin typeface="Arial"/>
                <a:cs typeface="Arial"/>
              </a:rPr>
              <a:t> by </a:t>
            </a:r>
            <a:r>
              <a:rPr lang="es-ES_tradnl" b="1" dirty="0" err="1" smtClean="0">
                <a:latin typeface="Arial"/>
                <a:cs typeface="Arial"/>
              </a:rPr>
              <a:t>interaction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and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aware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of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cooperation</a:t>
            </a:r>
            <a:r>
              <a:rPr lang="es-ES_tradnl" b="1" dirty="0" smtClean="0">
                <a:latin typeface="Arial"/>
                <a:cs typeface="Arial"/>
              </a:rPr>
              <a:t>.</a:t>
            </a:r>
          </a:p>
          <a:p>
            <a:pPr algn="just">
              <a:buFontTx/>
              <a:buChar char="-"/>
            </a:pPr>
            <a:endParaRPr lang="es-ES_tradnl" sz="1200" b="1" dirty="0" smtClean="0">
              <a:latin typeface="Arial"/>
              <a:cs typeface="Arial"/>
            </a:endParaRPr>
          </a:p>
          <a:p>
            <a:pPr algn="just">
              <a:buFontTx/>
              <a:buChar char="-"/>
            </a:pP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Good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work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organization</a:t>
            </a:r>
            <a:r>
              <a:rPr lang="es-ES_tradnl" b="1" dirty="0" smtClean="0">
                <a:latin typeface="Arial"/>
                <a:cs typeface="Arial"/>
              </a:rPr>
              <a:t>: </a:t>
            </a:r>
            <a:r>
              <a:rPr lang="es-ES_tradnl" b="1" dirty="0" err="1" smtClean="0">
                <a:latin typeface="Arial"/>
                <a:cs typeface="Arial"/>
              </a:rPr>
              <a:t>help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groups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adopt</a:t>
            </a:r>
            <a:r>
              <a:rPr lang="es-ES_tradnl" b="1" dirty="0" smtClean="0">
                <a:latin typeface="Arial"/>
                <a:cs typeface="Arial"/>
              </a:rPr>
              <a:t> a </a:t>
            </a:r>
            <a:r>
              <a:rPr lang="es-ES_tradnl" b="1" dirty="0" err="1" smtClean="0">
                <a:latin typeface="Arial"/>
                <a:cs typeface="Arial"/>
              </a:rPr>
              <a:t>leadership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style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to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build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learning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and</a:t>
            </a:r>
            <a:r>
              <a:rPr lang="es-ES_tradnl" b="1" dirty="0" smtClean="0">
                <a:latin typeface="Arial"/>
                <a:cs typeface="Arial"/>
              </a:rPr>
              <a:t> decide how </a:t>
            </a:r>
            <a:r>
              <a:rPr lang="es-ES_tradnl" b="1" dirty="0" err="1" smtClean="0">
                <a:latin typeface="Arial"/>
                <a:cs typeface="Arial"/>
              </a:rPr>
              <a:t>to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work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for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brainstorming</a:t>
            </a:r>
            <a:r>
              <a:rPr lang="es-ES_tradnl" b="1" dirty="0" smtClean="0">
                <a:latin typeface="Arial"/>
                <a:cs typeface="Arial"/>
              </a:rPr>
              <a:t>, etc.</a:t>
            </a:r>
          </a:p>
          <a:p>
            <a:pPr algn="just">
              <a:buFontTx/>
              <a:buChar char="-"/>
            </a:pPr>
            <a:endParaRPr lang="es-ES_tradnl" sz="1200" b="1" dirty="0" smtClean="0">
              <a:latin typeface="Arial"/>
              <a:cs typeface="Arial"/>
            </a:endParaRPr>
          </a:p>
          <a:p>
            <a:pPr algn="just">
              <a:buFontTx/>
              <a:buChar char="-"/>
            </a:pP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Responsibility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for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functions</a:t>
            </a:r>
            <a:r>
              <a:rPr lang="es-ES_tradnl" b="1" dirty="0" smtClean="0">
                <a:latin typeface="Arial"/>
                <a:cs typeface="Arial"/>
              </a:rPr>
              <a:t> as a </a:t>
            </a:r>
            <a:r>
              <a:rPr lang="es-ES_tradnl" b="1" dirty="0" err="1" smtClean="0">
                <a:latin typeface="Arial"/>
                <a:cs typeface="Arial"/>
              </a:rPr>
              <a:t>spokesperson</a:t>
            </a:r>
            <a:r>
              <a:rPr lang="es-ES_tradnl" b="1" dirty="0" smtClean="0">
                <a:latin typeface="Arial"/>
                <a:cs typeface="Arial"/>
              </a:rPr>
              <a:t>, </a:t>
            </a:r>
            <a:r>
              <a:rPr lang="es-ES_tradnl" b="1" dirty="0" err="1" smtClean="0">
                <a:latin typeface="Arial"/>
                <a:cs typeface="Arial"/>
              </a:rPr>
              <a:t>secretary</a:t>
            </a:r>
            <a:r>
              <a:rPr lang="es-ES_tradnl" b="1" dirty="0" smtClean="0">
                <a:latin typeface="Arial"/>
                <a:cs typeface="Arial"/>
              </a:rPr>
              <a:t>, </a:t>
            </a:r>
            <a:r>
              <a:rPr lang="es-ES_tradnl" b="1" dirty="0" err="1" smtClean="0">
                <a:latin typeface="Arial"/>
                <a:cs typeface="Arial"/>
              </a:rPr>
              <a:t>person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responsible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for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material, etc. </a:t>
            </a:r>
            <a:r>
              <a:rPr lang="es-ES_tradnl" b="1" dirty="0" err="1" smtClean="0">
                <a:latin typeface="Arial"/>
                <a:cs typeface="Arial"/>
              </a:rPr>
              <a:t>on</a:t>
            </a:r>
            <a:r>
              <a:rPr lang="es-ES_tradnl" b="1" dirty="0" smtClean="0">
                <a:latin typeface="Arial"/>
                <a:cs typeface="Arial"/>
              </a:rPr>
              <a:t> a </a:t>
            </a:r>
            <a:r>
              <a:rPr lang="es-ES_tradnl" b="1" dirty="0" err="1" smtClean="0">
                <a:latin typeface="Arial"/>
                <a:cs typeface="Arial"/>
              </a:rPr>
              <a:t>rotating</a:t>
            </a:r>
            <a:r>
              <a:rPr lang="es-ES_tradnl" b="1" dirty="0" smtClean="0">
                <a:latin typeface="Arial"/>
                <a:cs typeface="Arial"/>
              </a:rPr>
              <a:t> basis.</a:t>
            </a:r>
            <a:endParaRPr lang="es-ES_tradnl" b="1" dirty="0">
              <a:latin typeface="Arial"/>
              <a:cs typeface="Arial"/>
            </a:endParaRPr>
          </a:p>
        </p:txBody>
      </p:sp>
      <p:sp>
        <p:nvSpPr>
          <p:cNvPr id="8" name="CuadroTexto 8"/>
          <p:cNvSpPr txBox="1">
            <a:spLocks noChangeArrowheads="1"/>
          </p:cNvSpPr>
          <p:nvPr/>
        </p:nvSpPr>
        <p:spPr bwMode="auto">
          <a:xfrm>
            <a:off x="474962" y="1163055"/>
            <a:ext cx="7924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b="1" dirty="0" smtClean="0">
                <a:solidFill>
                  <a:srgbClr val="0C33BF"/>
                </a:solidFill>
                <a:latin typeface="Arial"/>
                <a:cs typeface="Arial"/>
              </a:rPr>
              <a:t>FIRST OF ALL IS THE FORMATION OF THE WORKING GROUPS. </a:t>
            </a:r>
            <a:endParaRPr lang="es-ES_tradnl" b="1" dirty="0">
              <a:solidFill>
                <a:srgbClr val="0C33BF"/>
              </a:solidFill>
              <a:latin typeface="Arial"/>
              <a:cs typeface="Arial"/>
            </a:endParaRPr>
          </a:p>
          <a:p>
            <a:pPr algn="just"/>
            <a:endParaRPr lang="es-ES_tradnl" sz="800" b="1" dirty="0" smtClean="0"/>
          </a:p>
          <a:p>
            <a:pPr algn="just"/>
            <a:r>
              <a:rPr lang="es-ES_tradnl" b="1" dirty="0" err="1" smtClean="0">
                <a:latin typeface="Arial"/>
                <a:cs typeface="Arial"/>
              </a:rPr>
              <a:t>They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must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meet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following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characteristics</a:t>
            </a:r>
            <a:r>
              <a:rPr lang="es-ES_tradnl" b="1" dirty="0" smtClean="0">
                <a:latin typeface="Arial"/>
                <a:cs typeface="Arial"/>
              </a:rPr>
              <a:t>:</a:t>
            </a:r>
            <a:endParaRPr lang="es-ES_tradnl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335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611025" y="1205588"/>
            <a:ext cx="784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b="1" dirty="0" smtClean="0">
                <a:solidFill>
                  <a:srgbClr val="0C33BF"/>
                </a:solidFill>
                <a:latin typeface="Arial"/>
                <a:cs typeface="Arial"/>
              </a:rPr>
              <a:t>SECONDLY, ARE THE TECHNIQUES TO BE USED IN METHODS.</a:t>
            </a:r>
            <a:endParaRPr lang="es-ES_tradnl" b="1" dirty="0">
              <a:solidFill>
                <a:srgbClr val="0C33BF"/>
              </a:solidFill>
              <a:latin typeface="Arial"/>
              <a:cs typeface="Arial"/>
            </a:endParaRPr>
          </a:p>
        </p:txBody>
      </p:sp>
      <p:sp>
        <p:nvSpPr>
          <p:cNvPr id="8" name="CuadroTexto 5"/>
          <p:cNvSpPr txBox="1">
            <a:spLocks noChangeArrowheads="1"/>
          </p:cNvSpPr>
          <p:nvPr/>
        </p:nvSpPr>
        <p:spPr bwMode="auto">
          <a:xfrm>
            <a:off x="443166" y="2838888"/>
            <a:ext cx="76118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>
              <a:buFontTx/>
              <a:buChar char="-"/>
            </a:pPr>
            <a:r>
              <a:rPr lang="es-ES_tradnl" b="1" dirty="0" smtClean="0">
                <a:latin typeface="Arial"/>
                <a:cs typeface="Arial"/>
              </a:rPr>
              <a:t> Use </a:t>
            </a:r>
            <a:r>
              <a:rPr lang="es-ES_tradnl" b="1" dirty="0" err="1" smtClean="0">
                <a:latin typeface="Arial"/>
                <a:cs typeface="Arial"/>
              </a:rPr>
              <a:t>new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technologies</a:t>
            </a:r>
            <a:r>
              <a:rPr lang="es-ES_tradnl" b="1" dirty="0" smtClean="0">
                <a:latin typeface="Arial"/>
                <a:cs typeface="Arial"/>
              </a:rPr>
              <a:t>: </a:t>
            </a:r>
            <a:r>
              <a:rPr lang="es-ES_tradnl" b="1" dirty="0" err="1" smtClean="0">
                <a:latin typeface="Arial"/>
                <a:cs typeface="Arial"/>
              </a:rPr>
              <a:t>propose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interaction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activities</a:t>
            </a:r>
            <a:r>
              <a:rPr lang="es-ES_tradnl" b="1" dirty="0" smtClean="0">
                <a:latin typeface="Arial"/>
                <a:cs typeface="Arial"/>
              </a:rPr>
              <a:t>.</a:t>
            </a:r>
          </a:p>
          <a:p>
            <a:pPr algn="just">
              <a:buFontTx/>
              <a:buChar char="-"/>
            </a:pPr>
            <a:endParaRPr lang="es-ES_tradnl" sz="1200" b="1" dirty="0" smtClean="0">
              <a:latin typeface="Arial"/>
              <a:cs typeface="Arial"/>
            </a:endParaRPr>
          </a:p>
          <a:p>
            <a:pPr algn="just">
              <a:buFontTx/>
              <a:buChar char="-"/>
            </a:pP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Interact</a:t>
            </a:r>
            <a:r>
              <a:rPr lang="es-ES_tradnl" b="1" dirty="0" smtClean="0">
                <a:latin typeface="Arial"/>
                <a:cs typeface="Arial"/>
              </a:rPr>
              <a:t> in </a:t>
            </a:r>
            <a:r>
              <a:rPr lang="es-ES_tradnl" b="1" dirty="0" err="1" smtClean="0">
                <a:latin typeface="Arial"/>
                <a:cs typeface="Arial"/>
              </a:rPr>
              <a:t>class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from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assumptions</a:t>
            </a:r>
            <a:r>
              <a:rPr lang="es-ES_tradnl" b="1" dirty="0" smtClean="0">
                <a:latin typeface="Arial"/>
                <a:cs typeface="Arial"/>
              </a:rPr>
              <a:t>, </a:t>
            </a:r>
            <a:r>
              <a:rPr lang="es-ES_tradnl" b="1" dirty="0" err="1" smtClean="0">
                <a:latin typeface="Arial"/>
                <a:cs typeface="Arial"/>
              </a:rPr>
              <a:t>exercises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and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verification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and</a:t>
            </a:r>
            <a:r>
              <a:rPr lang="es-ES_tradnl" b="1" dirty="0" smtClean="0">
                <a:latin typeface="Arial"/>
                <a:cs typeface="Arial"/>
              </a:rPr>
              <a:t> performance </a:t>
            </a:r>
            <a:r>
              <a:rPr lang="es-ES_tradnl" b="1" dirty="0" err="1" smtClean="0">
                <a:latin typeface="Arial"/>
                <a:cs typeface="Arial"/>
              </a:rPr>
              <a:t>activities</a:t>
            </a:r>
            <a:r>
              <a:rPr lang="es-ES_tradnl" b="1" dirty="0" smtClean="0">
                <a:latin typeface="Arial"/>
                <a:cs typeface="Arial"/>
              </a:rPr>
              <a:t>.</a:t>
            </a:r>
          </a:p>
          <a:p>
            <a:pPr algn="just"/>
            <a:endParaRPr lang="es-ES_tradnl" sz="1200" b="1" dirty="0" smtClean="0">
              <a:latin typeface="Arial"/>
              <a:cs typeface="Arial"/>
            </a:endParaRPr>
          </a:p>
          <a:p>
            <a:pPr algn="just">
              <a:buFontTx/>
              <a:buChar char="-"/>
            </a:pPr>
            <a:r>
              <a:rPr lang="es-ES_tradnl" b="1" dirty="0" smtClean="0">
                <a:latin typeface="Arial"/>
                <a:cs typeface="Arial"/>
              </a:rPr>
              <a:t> Use </a:t>
            </a:r>
            <a:r>
              <a:rPr lang="es-ES_tradnl" b="1" dirty="0" err="1" smtClean="0">
                <a:latin typeface="Arial"/>
                <a:cs typeface="Arial"/>
              </a:rPr>
              <a:t>strategies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to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process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information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from</a:t>
            </a:r>
            <a:r>
              <a:rPr lang="es-ES_tradnl" b="1" dirty="0" smtClean="0">
                <a:latin typeface="Arial"/>
                <a:cs typeface="Arial"/>
              </a:rPr>
              <a:t> oral </a:t>
            </a:r>
            <a:r>
              <a:rPr lang="es-ES_tradnl" b="1" dirty="0" err="1" smtClean="0">
                <a:latin typeface="Arial"/>
                <a:cs typeface="Arial"/>
              </a:rPr>
              <a:t>exposures</a:t>
            </a:r>
            <a:r>
              <a:rPr lang="es-ES_tradnl" b="1" dirty="0" smtClean="0">
                <a:latin typeface="Arial"/>
                <a:cs typeface="Arial"/>
              </a:rPr>
              <a:t>, </a:t>
            </a:r>
            <a:r>
              <a:rPr lang="es-ES_tradnl" b="1" dirty="0" err="1" smtClean="0">
                <a:latin typeface="Arial"/>
                <a:cs typeface="Arial"/>
              </a:rPr>
              <a:t>written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texts</a:t>
            </a:r>
            <a:r>
              <a:rPr lang="es-ES_tradnl" b="1" dirty="0" smtClean="0">
                <a:latin typeface="Arial"/>
                <a:cs typeface="Arial"/>
              </a:rPr>
              <a:t>, </a:t>
            </a:r>
            <a:r>
              <a:rPr lang="es-ES_tradnl" b="1" dirty="0" err="1" smtClean="0">
                <a:latin typeface="Arial"/>
                <a:cs typeface="Arial"/>
              </a:rPr>
              <a:t>graphic</a:t>
            </a:r>
            <a:r>
              <a:rPr lang="es-ES_tradnl" b="1" dirty="0" smtClean="0">
                <a:latin typeface="Arial"/>
                <a:cs typeface="Arial"/>
              </a:rPr>
              <a:t> material, </a:t>
            </a:r>
            <a:r>
              <a:rPr lang="es-ES_tradnl" b="1" dirty="0" err="1" smtClean="0">
                <a:latin typeface="Arial"/>
                <a:cs typeface="Arial"/>
              </a:rPr>
              <a:t>iconic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or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statistical</a:t>
            </a:r>
            <a:r>
              <a:rPr lang="es-ES_tradnl" b="1" dirty="0" smtClean="0">
                <a:latin typeface="Arial"/>
                <a:cs typeface="Arial"/>
              </a:rPr>
              <a:t>.</a:t>
            </a:r>
          </a:p>
          <a:p>
            <a:pPr algn="just"/>
            <a:endParaRPr lang="es-ES_tradnl" sz="1200" b="1" dirty="0" smtClean="0">
              <a:latin typeface="Arial"/>
              <a:cs typeface="Arial"/>
            </a:endParaRPr>
          </a:p>
          <a:p>
            <a:pPr algn="just">
              <a:buFontTx/>
              <a:buChar char="-"/>
            </a:pPr>
            <a:r>
              <a:rPr lang="es-ES_tradnl" b="1" dirty="0" smtClean="0">
                <a:latin typeface="Arial"/>
                <a:cs typeface="Arial"/>
              </a:rPr>
              <a:t> Use </a:t>
            </a:r>
            <a:r>
              <a:rPr lang="es-ES_tradnl" b="1" dirty="0" err="1" smtClean="0">
                <a:latin typeface="Arial"/>
                <a:cs typeface="Arial"/>
              </a:rPr>
              <a:t>concept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simulation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techniques</a:t>
            </a:r>
            <a:r>
              <a:rPr lang="es-ES_tradnl" b="1" dirty="0" smtClean="0">
                <a:latin typeface="Arial"/>
                <a:cs typeface="Arial"/>
              </a:rPr>
              <a:t> in </a:t>
            </a:r>
            <a:r>
              <a:rPr lang="es-ES_tradnl" b="1" dirty="0" err="1" smtClean="0">
                <a:latin typeface="Arial"/>
                <a:cs typeface="Arial"/>
              </a:rPr>
              <a:t>science</a:t>
            </a:r>
            <a:r>
              <a:rPr lang="es-ES_tradnl" b="1" dirty="0" smtClean="0">
                <a:latin typeface="Arial"/>
                <a:cs typeface="Arial"/>
              </a:rPr>
              <a:t>.</a:t>
            </a:r>
            <a:endParaRPr lang="es-ES_tradnl" b="1" dirty="0">
              <a:latin typeface="Arial"/>
              <a:cs typeface="Arial"/>
            </a:endParaRPr>
          </a:p>
        </p:txBody>
      </p:sp>
      <p:sp>
        <p:nvSpPr>
          <p:cNvPr id="9" name="Rectángulo 6"/>
          <p:cNvSpPr>
            <a:spLocks noChangeArrowheads="1"/>
          </p:cNvSpPr>
          <p:nvPr/>
        </p:nvSpPr>
        <p:spPr bwMode="auto">
          <a:xfrm>
            <a:off x="389307" y="1755178"/>
            <a:ext cx="7848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various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interactive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methods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have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many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elements</a:t>
            </a:r>
            <a:r>
              <a:rPr lang="es-ES_tradnl" b="1" dirty="0" smtClean="0">
                <a:latin typeface="Arial"/>
                <a:cs typeface="Arial"/>
              </a:rPr>
              <a:t> in </a:t>
            </a:r>
            <a:r>
              <a:rPr lang="es-ES_tradnl" b="1" dirty="0" err="1" smtClean="0">
                <a:latin typeface="Arial"/>
                <a:cs typeface="Arial"/>
              </a:rPr>
              <a:t>common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and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it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is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not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always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easy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to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narrow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difference</a:t>
            </a:r>
            <a:r>
              <a:rPr lang="es-ES_tradnl" b="1" dirty="0" smtClean="0">
                <a:latin typeface="Arial"/>
                <a:cs typeface="Arial"/>
              </a:rPr>
              <a:t>. </a:t>
            </a:r>
            <a:r>
              <a:rPr lang="es-ES_tradnl" b="1" dirty="0" err="1" smtClean="0">
                <a:latin typeface="Arial"/>
                <a:cs typeface="Arial"/>
              </a:rPr>
              <a:t>Its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implementation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usually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requires</a:t>
            </a:r>
            <a:r>
              <a:rPr lang="es-ES_tradnl" b="1" dirty="0" smtClean="0">
                <a:latin typeface="Arial"/>
                <a:cs typeface="Arial"/>
              </a:rPr>
              <a:t>:</a:t>
            </a:r>
            <a:endParaRPr lang="es-ES_tradnl" b="1" dirty="0">
              <a:latin typeface="Arial"/>
              <a:cs typeface="Arial"/>
            </a:endParaRPr>
          </a:p>
        </p:txBody>
      </p:sp>
      <p:sp>
        <p:nvSpPr>
          <p:cNvPr id="10" name="CuadroTexto 9"/>
          <p:cNvSpPr txBox="1">
            <a:spLocks noChangeArrowheads="1"/>
          </p:cNvSpPr>
          <p:nvPr/>
        </p:nvSpPr>
        <p:spPr bwMode="auto">
          <a:xfrm>
            <a:off x="2040937" y="614187"/>
            <a:ext cx="68045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_tradnl" sz="2000" b="1" dirty="0" smtClean="0">
                <a:solidFill>
                  <a:srgbClr val="FFFF00"/>
                </a:solidFill>
                <a:latin typeface="Cooper Black" pitchFamily="-101" charset="0"/>
              </a:rPr>
              <a:t>HOW TO USE INTERACTIVE METHODS?</a:t>
            </a:r>
            <a:endParaRPr lang="es-ES_tradnl" sz="2000" b="1" dirty="0">
              <a:solidFill>
                <a:srgbClr val="FFFF00"/>
              </a:solidFill>
              <a:latin typeface="Cooper Black" pitchFamily="-101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335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1996763" y="614187"/>
            <a:ext cx="68045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_tradnl" sz="2000" b="1" dirty="0" smtClean="0">
                <a:solidFill>
                  <a:srgbClr val="FFFF00"/>
                </a:solidFill>
                <a:latin typeface="Cooper Black" pitchFamily="-101" charset="0"/>
              </a:rPr>
              <a:t>HOW TO USE INTERACTIVE METHODS?</a:t>
            </a:r>
            <a:endParaRPr lang="es-ES_tradnl" sz="2000" b="1" dirty="0">
              <a:solidFill>
                <a:srgbClr val="FFFF00"/>
              </a:solidFill>
              <a:latin typeface="Cooper Black" pitchFamily="-101" charset="0"/>
            </a:endParaRPr>
          </a:p>
        </p:txBody>
      </p:sp>
      <p:sp>
        <p:nvSpPr>
          <p:cNvPr id="5" name="CuadroTexto 5"/>
          <p:cNvSpPr txBox="1">
            <a:spLocks noChangeArrowheads="1"/>
          </p:cNvSpPr>
          <p:nvPr/>
        </p:nvSpPr>
        <p:spPr bwMode="auto">
          <a:xfrm>
            <a:off x="416524" y="1489045"/>
            <a:ext cx="83058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buFontTx/>
              <a:buChar char="-"/>
            </a:pPr>
            <a:r>
              <a:rPr lang="es-ES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Develop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participatory</a:t>
            </a:r>
            <a:r>
              <a:rPr lang="es-ES_tradnl" b="1" dirty="0" smtClean="0">
                <a:latin typeface="Arial"/>
                <a:cs typeface="Arial"/>
              </a:rPr>
              <a:t>, </a:t>
            </a:r>
            <a:r>
              <a:rPr lang="es-ES_tradnl" b="1" dirty="0" err="1" smtClean="0">
                <a:latin typeface="Arial"/>
                <a:cs typeface="Arial"/>
              </a:rPr>
              <a:t>descriptive</a:t>
            </a:r>
            <a:r>
              <a:rPr lang="es-ES_tradnl" b="1" dirty="0" smtClean="0">
                <a:latin typeface="Arial"/>
                <a:cs typeface="Arial"/>
              </a:rPr>
              <a:t>, </a:t>
            </a:r>
            <a:r>
              <a:rPr lang="es-ES_tradnl" b="1" dirty="0" err="1" smtClean="0">
                <a:latin typeface="Arial"/>
                <a:cs typeface="Arial"/>
              </a:rPr>
              <a:t>explanatory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and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argumentative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materials</a:t>
            </a:r>
            <a:r>
              <a:rPr lang="es-ES_tradnl" b="1" dirty="0" smtClean="0">
                <a:latin typeface="Arial"/>
                <a:cs typeface="Arial"/>
              </a:rPr>
              <a:t>.</a:t>
            </a:r>
          </a:p>
          <a:p>
            <a:pPr algn="just">
              <a:buFontTx/>
              <a:buChar char="-"/>
            </a:pPr>
            <a:endParaRPr lang="es-ES_tradnl" sz="1400" b="1" dirty="0" smtClean="0">
              <a:latin typeface="Arial"/>
              <a:cs typeface="Arial"/>
            </a:endParaRPr>
          </a:p>
          <a:p>
            <a:pPr algn="just">
              <a:buFontTx/>
              <a:buChar char="-"/>
            </a:pP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Deepening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asking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for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reasons</a:t>
            </a:r>
            <a:r>
              <a:rPr lang="es-ES_tradnl" b="1" dirty="0" smtClean="0">
                <a:latin typeface="Arial"/>
                <a:cs typeface="Arial"/>
              </a:rPr>
              <a:t>. </a:t>
            </a:r>
            <a:r>
              <a:rPr lang="es-ES_tradnl" b="1" dirty="0" err="1" smtClean="0">
                <a:latin typeface="Arial"/>
                <a:cs typeface="Arial"/>
              </a:rPr>
              <a:t>And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answer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questions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with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other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questions</a:t>
            </a:r>
            <a:r>
              <a:rPr lang="es-ES_tradnl" b="1" dirty="0" smtClean="0">
                <a:latin typeface="Arial"/>
                <a:cs typeface="Arial"/>
              </a:rPr>
              <a:t>.</a:t>
            </a:r>
          </a:p>
          <a:p>
            <a:pPr algn="just">
              <a:buFontTx/>
              <a:buChar char="-"/>
            </a:pPr>
            <a:endParaRPr lang="es-ES_tradnl" sz="1400" b="1" dirty="0" smtClean="0">
              <a:latin typeface="Arial"/>
              <a:cs typeface="Arial"/>
            </a:endParaRPr>
          </a:p>
          <a:p>
            <a:pPr algn="just">
              <a:buFontTx/>
              <a:buChar char="-"/>
            </a:pPr>
            <a:r>
              <a:rPr lang="es-ES_tradnl" b="1" dirty="0" smtClean="0">
                <a:latin typeface="Arial"/>
                <a:cs typeface="Arial"/>
              </a:rPr>
              <a:t> Use </a:t>
            </a:r>
            <a:r>
              <a:rPr lang="es-ES_tradnl" b="1" dirty="0" err="1" smtClean="0">
                <a:latin typeface="Arial"/>
                <a:cs typeface="Arial"/>
              </a:rPr>
              <a:t>strategies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to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process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information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from</a:t>
            </a:r>
            <a:r>
              <a:rPr lang="es-ES_tradnl" b="1" dirty="0" smtClean="0">
                <a:latin typeface="Arial"/>
                <a:cs typeface="Arial"/>
              </a:rPr>
              <a:t> oral </a:t>
            </a:r>
            <a:r>
              <a:rPr lang="es-ES_tradnl" b="1" dirty="0" err="1" smtClean="0">
                <a:latin typeface="Arial"/>
                <a:cs typeface="Arial"/>
              </a:rPr>
              <a:t>exposures</a:t>
            </a:r>
            <a:r>
              <a:rPr lang="es-ES_tradnl" b="1" dirty="0" smtClean="0">
                <a:latin typeface="Arial"/>
                <a:cs typeface="Arial"/>
              </a:rPr>
              <a:t>, </a:t>
            </a:r>
            <a:r>
              <a:rPr lang="es-ES_tradnl" b="1" dirty="0" err="1" smtClean="0">
                <a:latin typeface="Arial"/>
                <a:cs typeface="Arial"/>
              </a:rPr>
              <a:t>written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texts</a:t>
            </a:r>
            <a:r>
              <a:rPr lang="es-ES_tradnl" b="1" dirty="0" smtClean="0">
                <a:latin typeface="Arial"/>
                <a:cs typeface="Arial"/>
              </a:rPr>
              <a:t>, </a:t>
            </a:r>
            <a:r>
              <a:rPr lang="es-ES_tradnl" b="1" dirty="0" err="1" smtClean="0">
                <a:latin typeface="Arial"/>
                <a:cs typeface="Arial"/>
              </a:rPr>
              <a:t>graphic</a:t>
            </a:r>
            <a:r>
              <a:rPr lang="es-ES_tradnl" b="1" dirty="0" smtClean="0">
                <a:latin typeface="Arial"/>
                <a:cs typeface="Arial"/>
              </a:rPr>
              <a:t> material, </a:t>
            </a:r>
            <a:r>
              <a:rPr lang="es-ES_tradnl" b="1" dirty="0" err="1" smtClean="0">
                <a:latin typeface="Arial"/>
                <a:cs typeface="Arial"/>
              </a:rPr>
              <a:t>iconic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or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statistical</a:t>
            </a:r>
            <a:r>
              <a:rPr lang="es-ES_tradnl" b="1" dirty="0" smtClean="0">
                <a:latin typeface="Arial"/>
                <a:cs typeface="Arial"/>
              </a:rPr>
              <a:t>.</a:t>
            </a:r>
          </a:p>
          <a:p>
            <a:pPr algn="just">
              <a:buFontTx/>
              <a:buChar char="-"/>
            </a:pPr>
            <a:endParaRPr lang="es-ES_tradnl" sz="1400" b="1" dirty="0" smtClean="0">
              <a:latin typeface="Arial"/>
              <a:cs typeface="Arial"/>
            </a:endParaRPr>
          </a:p>
          <a:p>
            <a:pPr algn="just">
              <a:buFontTx/>
              <a:buChar char="-"/>
            </a:pP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Interpret</a:t>
            </a:r>
            <a:r>
              <a:rPr lang="es-ES_tradnl" b="1" dirty="0" smtClean="0">
                <a:latin typeface="Arial"/>
                <a:cs typeface="Arial"/>
              </a:rPr>
              <a:t> data, </a:t>
            </a:r>
            <a:r>
              <a:rPr lang="es-ES_tradnl" b="1" dirty="0" err="1" smtClean="0">
                <a:latin typeface="Arial"/>
                <a:cs typeface="Arial"/>
              </a:rPr>
              <a:t>give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examples</a:t>
            </a:r>
            <a:r>
              <a:rPr lang="es-ES_tradnl" b="1" dirty="0" smtClean="0">
                <a:latin typeface="Arial"/>
                <a:cs typeface="Arial"/>
              </a:rPr>
              <a:t>, </a:t>
            </a:r>
            <a:r>
              <a:rPr lang="es-ES_tradnl" b="1" dirty="0" err="1" smtClean="0">
                <a:latin typeface="Arial"/>
                <a:cs typeface="Arial"/>
              </a:rPr>
              <a:t>make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clarifications</a:t>
            </a:r>
            <a:r>
              <a:rPr lang="es-ES_tradnl" b="1" dirty="0" smtClean="0">
                <a:latin typeface="Arial"/>
                <a:cs typeface="Arial"/>
              </a:rPr>
              <a:t>, </a:t>
            </a:r>
            <a:r>
              <a:rPr lang="es-ES_tradnl" b="1" dirty="0" err="1" smtClean="0">
                <a:latin typeface="Arial"/>
                <a:cs typeface="Arial"/>
              </a:rPr>
              <a:t>summarize</a:t>
            </a:r>
            <a:r>
              <a:rPr lang="es-ES_tradnl" b="1" dirty="0" smtClean="0">
                <a:latin typeface="Arial"/>
                <a:cs typeface="Arial"/>
              </a:rPr>
              <a:t>,...</a:t>
            </a:r>
          </a:p>
          <a:p>
            <a:pPr algn="just">
              <a:buFontTx/>
              <a:buChar char="-"/>
            </a:pPr>
            <a:endParaRPr lang="es-ES_tradnl" sz="1400" b="1" dirty="0" smtClean="0">
              <a:latin typeface="Arial"/>
              <a:cs typeface="Arial"/>
            </a:endParaRPr>
          </a:p>
          <a:p>
            <a:pPr algn="just">
              <a:buFontTx/>
              <a:buChar char="-"/>
            </a:pP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Make</a:t>
            </a:r>
            <a:r>
              <a:rPr lang="es-ES_tradnl" b="1" dirty="0" smtClean="0">
                <a:latin typeface="Arial"/>
                <a:cs typeface="Arial"/>
              </a:rPr>
              <a:t> short </a:t>
            </a:r>
            <a:r>
              <a:rPr lang="es-ES_tradnl" b="1" dirty="0" err="1" smtClean="0">
                <a:latin typeface="Arial"/>
                <a:cs typeface="Arial"/>
              </a:rPr>
              <a:t>presentations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to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present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concepts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or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techniques</a:t>
            </a:r>
            <a:r>
              <a:rPr lang="es-ES_tradnl" b="1" dirty="0" smtClean="0">
                <a:latin typeface="Arial"/>
                <a:cs typeface="Arial"/>
              </a:rPr>
              <a:t>.</a:t>
            </a:r>
            <a:endParaRPr lang="es-ES_tradnl" sz="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335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970" y="1110067"/>
            <a:ext cx="6607070" cy="499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2976087" y="516503"/>
            <a:ext cx="3962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2200" b="1" dirty="0" smtClean="0">
                <a:solidFill>
                  <a:srgbClr val="FFFF00"/>
                </a:solidFill>
                <a:latin typeface="Cooper Black" pitchFamily="-101" charset="0"/>
              </a:rPr>
              <a:t>THE CASE METHOD</a:t>
            </a:r>
            <a:endParaRPr lang="es-ES_tradnl" sz="2200" b="1" dirty="0">
              <a:solidFill>
                <a:srgbClr val="FFFF00"/>
              </a:solidFill>
              <a:latin typeface="Cooper Black" pitchFamily="-101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616174" y="2981738"/>
            <a:ext cx="2065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 smtClean="0">
                <a:solidFill>
                  <a:schemeClr val="bg1"/>
                </a:solidFill>
              </a:rPr>
              <a:t>Things</a:t>
            </a:r>
            <a:r>
              <a:rPr lang="es-ES_tradnl" b="1" dirty="0" smtClean="0">
                <a:solidFill>
                  <a:schemeClr val="bg1"/>
                </a:solidFill>
              </a:rPr>
              <a:t> are </a:t>
            </a:r>
            <a:r>
              <a:rPr lang="es-ES_tradnl" b="1" dirty="0" err="1" smtClean="0">
                <a:solidFill>
                  <a:schemeClr val="bg1"/>
                </a:solidFill>
              </a:rPr>
              <a:t>like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that</a:t>
            </a:r>
            <a:r>
              <a:rPr lang="es-ES_tradnl" b="1" dirty="0" smtClean="0">
                <a:solidFill>
                  <a:schemeClr val="bg1"/>
                </a:solidFill>
              </a:rPr>
              <a:t>, </a:t>
            </a:r>
            <a:r>
              <a:rPr lang="es-ES_tradnl" b="1" dirty="0" err="1" smtClean="0">
                <a:solidFill>
                  <a:schemeClr val="bg1"/>
                </a:solidFill>
              </a:rPr>
              <a:t>not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like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on</a:t>
            </a:r>
            <a:r>
              <a:rPr lang="es-ES_tradnl" b="1" dirty="0" smtClean="0">
                <a:solidFill>
                  <a:schemeClr val="bg1"/>
                </a:solidFill>
              </a:rPr>
              <a:t> TV</a:t>
            </a:r>
            <a:endParaRPr lang="es-ES_trad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335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3379776" y="441733"/>
            <a:ext cx="3962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2200" b="1" dirty="0" smtClean="0">
                <a:solidFill>
                  <a:srgbClr val="FFFF00"/>
                </a:solidFill>
                <a:latin typeface="Cooper Black" pitchFamily="-101" charset="0"/>
              </a:rPr>
              <a:t>THE CASE </a:t>
            </a:r>
            <a:r>
              <a:rPr lang="es-ES_tradnl" sz="2200" b="1" dirty="0" smtClean="0">
                <a:solidFill>
                  <a:srgbClr val="FFFF00"/>
                </a:solidFill>
                <a:latin typeface="Cooper Black" pitchFamily="-101" charset="0"/>
              </a:rPr>
              <a:t>METHOD</a:t>
            </a:r>
            <a:endParaRPr lang="es-ES_tradnl" sz="2200" b="1" dirty="0" smtClean="0">
              <a:solidFill>
                <a:srgbClr val="FFFF00"/>
              </a:solidFill>
              <a:latin typeface="Cooper Black" pitchFamily="-101" charset="0"/>
            </a:endParaRPr>
          </a:p>
        </p:txBody>
      </p:sp>
      <p:sp>
        <p:nvSpPr>
          <p:cNvPr id="5" name="CuadroTexto 5"/>
          <p:cNvSpPr txBox="1">
            <a:spLocks noChangeArrowheads="1"/>
          </p:cNvSpPr>
          <p:nvPr/>
        </p:nvSpPr>
        <p:spPr bwMode="auto">
          <a:xfrm>
            <a:off x="445470" y="966252"/>
            <a:ext cx="8275577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_tradnl" b="1" i="1" dirty="0" smtClean="0">
                <a:solidFill>
                  <a:srgbClr val="802031"/>
                </a:solidFill>
                <a:latin typeface="Arial"/>
                <a:cs typeface="Arial"/>
              </a:rPr>
              <a:t>¿</a:t>
            </a:r>
            <a:r>
              <a:rPr lang="es-ES_tradnl" b="1" i="1" dirty="0" err="1" smtClean="0">
                <a:solidFill>
                  <a:srgbClr val="802031"/>
                </a:solidFill>
                <a:latin typeface="Arial"/>
                <a:cs typeface="Arial"/>
              </a:rPr>
              <a:t>What</a:t>
            </a:r>
            <a:r>
              <a:rPr lang="es-ES_tradnl" b="1" i="1" dirty="0" smtClean="0">
                <a:solidFill>
                  <a:srgbClr val="802031"/>
                </a:solidFill>
                <a:latin typeface="Arial"/>
                <a:cs typeface="Arial"/>
              </a:rPr>
              <a:t> </a:t>
            </a:r>
            <a:r>
              <a:rPr lang="es-ES_tradnl" b="1" i="1" dirty="0" err="1" smtClean="0">
                <a:solidFill>
                  <a:srgbClr val="802031"/>
                </a:solidFill>
                <a:latin typeface="Arial"/>
                <a:cs typeface="Arial"/>
              </a:rPr>
              <a:t>is</a:t>
            </a:r>
            <a:r>
              <a:rPr lang="es-ES_tradnl" b="1" i="1" dirty="0" smtClean="0">
                <a:solidFill>
                  <a:srgbClr val="802031"/>
                </a:solidFill>
                <a:latin typeface="Arial"/>
                <a:cs typeface="Arial"/>
              </a:rPr>
              <a:t> </a:t>
            </a:r>
            <a:r>
              <a:rPr lang="es-ES_tradnl" b="1" i="1" dirty="0" err="1" smtClean="0">
                <a:solidFill>
                  <a:srgbClr val="802031"/>
                </a:solidFill>
                <a:latin typeface="Arial"/>
                <a:cs typeface="Arial"/>
              </a:rPr>
              <a:t>it</a:t>
            </a:r>
            <a:r>
              <a:rPr lang="es-ES_tradnl" b="1" i="1" dirty="0" smtClean="0">
                <a:solidFill>
                  <a:srgbClr val="802031"/>
                </a:solidFill>
                <a:latin typeface="Arial"/>
                <a:cs typeface="Arial"/>
              </a:rPr>
              <a:t>?</a:t>
            </a:r>
          </a:p>
          <a:p>
            <a:endParaRPr lang="es-ES_tradnl" sz="900" b="1" dirty="0" smtClean="0">
              <a:latin typeface="Arial"/>
              <a:cs typeface="Arial"/>
            </a:endParaRPr>
          </a:p>
          <a:p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It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description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 a 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specific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situation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that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brings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that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reality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closer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 a 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group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people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 in training.</a:t>
            </a:r>
          </a:p>
          <a:p>
            <a:endParaRPr lang="es-ES_tradnl" sz="1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An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initial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analysis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 case 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performed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 in a 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group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with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 a 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working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 script 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oriented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 by 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teacher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interpret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clarify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endParaRPr lang="es-ES_tradnl" sz="1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problems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 are 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defined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below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conclusions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 are 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reached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actions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 be 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taken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search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analyze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information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contrast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 ideas, 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defend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them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with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arguments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decision</a:t>
            </a:r>
            <a:r>
              <a:rPr lang="es-ES_tradnl" sz="1700" b="1" dirty="0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s-ES_tradnl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making</a:t>
            </a:r>
            <a:r>
              <a:rPr lang="es-ES_tradnl" sz="1700" b="1" i="1" dirty="0" smtClean="0">
                <a:solidFill>
                  <a:srgbClr val="802031"/>
                </a:solidFill>
              </a:rPr>
              <a:t>.</a:t>
            </a:r>
            <a:endParaRPr lang="es-ES_tradnl" sz="1700" b="1" dirty="0"/>
          </a:p>
        </p:txBody>
      </p:sp>
      <p:pic>
        <p:nvPicPr>
          <p:cNvPr id="8" name="Imagen 6"/>
          <p:cNvPicPr>
            <a:picLocks noChangeAspect="1" noChangeArrowheads="1"/>
          </p:cNvPicPr>
          <p:nvPr/>
        </p:nvPicPr>
        <p:blipFill>
          <a:blip r:embed="rId3"/>
          <a:srcRect l="15681"/>
          <a:stretch>
            <a:fillRect/>
          </a:stretch>
        </p:blipFill>
        <p:spPr bwMode="auto">
          <a:xfrm>
            <a:off x="587658" y="3774003"/>
            <a:ext cx="4481641" cy="246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335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480115" y="961960"/>
            <a:ext cx="8001000" cy="367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b="1" i="1" dirty="0" err="1" smtClean="0">
                <a:solidFill>
                  <a:srgbClr val="800000"/>
                </a:solidFill>
                <a:latin typeface="Arial"/>
                <a:cs typeface="Arial"/>
              </a:rPr>
              <a:t>Features</a:t>
            </a:r>
            <a:r>
              <a:rPr lang="es-ES_tradnl" b="1" i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s-ES_tradnl" b="1" i="1" dirty="0" err="1" smtClean="0">
                <a:solidFill>
                  <a:srgbClr val="800000"/>
                </a:solidFill>
                <a:latin typeface="Arial"/>
                <a:cs typeface="Arial"/>
              </a:rPr>
              <a:t>of</a:t>
            </a:r>
            <a:r>
              <a:rPr lang="es-ES_tradnl" b="1" i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s-ES_tradnl" b="1" i="1" dirty="0" err="1" smtClean="0">
                <a:solidFill>
                  <a:srgbClr val="800000"/>
                </a:solidFill>
                <a:latin typeface="Arial"/>
                <a:cs typeface="Arial"/>
              </a:rPr>
              <a:t>this</a:t>
            </a:r>
            <a:r>
              <a:rPr lang="es-ES_tradnl" b="1" i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s-ES_tradnl" b="1" i="1" dirty="0" err="1" smtClean="0">
                <a:solidFill>
                  <a:srgbClr val="800000"/>
                </a:solidFill>
                <a:latin typeface="Arial"/>
                <a:cs typeface="Arial"/>
              </a:rPr>
              <a:t>method</a:t>
            </a:r>
            <a:endParaRPr lang="es-ES_tradnl" b="1" i="1" dirty="0" smtClean="0">
              <a:solidFill>
                <a:srgbClr val="800000"/>
              </a:solidFill>
              <a:latin typeface="Arial"/>
              <a:cs typeface="Arial"/>
            </a:endParaRPr>
          </a:p>
          <a:p>
            <a:pPr algn="just"/>
            <a:endParaRPr lang="es-ES_tradnl" sz="900" b="1" dirty="0" smtClean="0">
              <a:ea typeface="Arial" pitchFamily="-101" charset="0"/>
              <a:cs typeface="Arial" pitchFamily="-101" charset="0"/>
            </a:endParaRPr>
          </a:p>
          <a:p>
            <a:pPr algn="just"/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The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situation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that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arises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must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 be real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or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appear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to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 be real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because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it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is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logical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and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admissible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.</a:t>
            </a:r>
          </a:p>
          <a:p>
            <a:pPr algn="just"/>
            <a:endParaRPr lang="es-ES_tradnl" sz="900" b="1" dirty="0" smtClean="0">
              <a:latin typeface="Arial"/>
              <a:ea typeface="Arial" pitchFamily="-101" charset="0"/>
              <a:cs typeface="Arial"/>
            </a:endParaRPr>
          </a:p>
          <a:p>
            <a:pPr algn="just"/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It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must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 be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relevant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to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students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, so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that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they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 can be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involved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 in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their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resolution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.</a:t>
            </a:r>
          </a:p>
          <a:p>
            <a:pPr algn="just"/>
            <a:endParaRPr lang="es-ES_tradnl" sz="900" b="1" dirty="0" smtClean="0">
              <a:latin typeface="Arial"/>
              <a:ea typeface="Arial" pitchFamily="-101" charset="0"/>
              <a:cs typeface="Arial"/>
            </a:endParaRPr>
          </a:p>
          <a:p>
            <a:pPr algn="just"/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It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must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 be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unresolved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,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unresolved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, as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students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must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generate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hypotheses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,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contrast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,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make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guesses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, complete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knowledge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and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seek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solutions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and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alternatives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.</a:t>
            </a:r>
          </a:p>
          <a:p>
            <a:pPr algn="just"/>
            <a:endParaRPr lang="es-ES_tradnl" sz="900" b="1" dirty="0" smtClean="0">
              <a:latin typeface="Arial"/>
              <a:ea typeface="Arial" pitchFamily="-101" charset="0"/>
              <a:cs typeface="Arial"/>
            </a:endParaRPr>
          </a:p>
          <a:p>
            <a:pPr algn="just"/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It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should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not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have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 a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unique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situation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because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the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discrepancy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must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have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 a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space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.</a:t>
            </a:r>
          </a:p>
          <a:p>
            <a:pPr algn="just"/>
            <a:endParaRPr lang="es-ES_tradnl" sz="900" b="1" dirty="0" smtClean="0">
              <a:latin typeface="Arial"/>
              <a:ea typeface="Arial" pitchFamily="-101" charset="0"/>
              <a:cs typeface="Arial"/>
            </a:endParaRPr>
          </a:p>
          <a:p>
            <a:pPr algn="just"/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The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decision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that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is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 made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must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 be </a:t>
            </a:r>
            <a:r>
              <a:rPr lang="es-ES_tradnl" sz="1700" b="1" dirty="0" err="1" smtClean="0">
                <a:latin typeface="Arial"/>
                <a:ea typeface="Arial" pitchFamily="-101" charset="0"/>
                <a:cs typeface="Arial"/>
              </a:rPr>
              <a:t>argued</a:t>
            </a:r>
            <a:r>
              <a:rPr lang="es-ES_tradnl" sz="1700" b="1" dirty="0" smtClean="0">
                <a:latin typeface="Arial"/>
                <a:ea typeface="Arial" pitchFamily="-101" charset="0"/>
                <a:cs typeface="Arial"/>
              </a:rPr>
              <a:t>.</a:t>
            </a:r>
            <a:endParaRPr lang="es-ES_tradnl" sz="1700" b="1" dirty="0">
              <a:latin typeface="Arial"/>
              <a:ea typeface="Arial" pitchFamily="-101" charset="0"/>
              <a:cs typeface="Arial"/>
            </a:endParaRPr>
          </a:p>
        </p:txBody>
      </p:sp>
      <p:pic>
        <p:nvPicPr>
          <p:cNvPr id="5" name="Imagen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9086" y="4616173"/>
            <a:ext cx="2205049" cy="164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3379776" y="441733"/>
            <a:ext cx="31299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_tradnl" sz="2200" b="1" dirty="0" smtClean="0">
                <a:solidFill>
                  <a:srgbClr val="FFFF00"/>
                </a:solidFill>
                <a:latin typeface="Cooper Black" pitchFamily="-101" charset="0"/>
              </a:rPr>
              <a:t>THE CASE </a:t>
            </a:r>
            <a:r>
              <a:rPr lang="es-ES_tradnl" sz="2200" b="1" dirty="0" smtClean="0">
                <a:solidFill>
                  <a:srgbClr val="FFFF00"/>
                </a:solidFill>
                <a:latin typeface="Cooper Black" pitchFamily="-101" charset="0"/>
              </a:rPr>
              <a:t>METHOD</a:t>
            </a:r>
            <a:endParaRPr lang="es-ES_tradnl" sz="2200" b="1" dirty="0" smtClean="0">
              <a:solidFill>
                <a:srgbClr val="FFFF00"/>
              </a:solidFill>
              <a:latin typeface="Cooper Black" pitchFamily="-101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335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2673496" y="594866"/>
            <a:ext cx="46704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_tradnl" sz="2000" b="1" dirty="0" smtClean="0">
                <a:solidFill>
                  <a:srgbClr val="FFFF00"/>
                </a:solidFill>
                <a:latin typeface="Cooper Black" pitchFamily="-101" charset="0"/>
              </a:rPr>
              <a:t>THE QUESTION CHAIN METHOD</a:t>
            </a:r>
            <a:endParaRPr lang="es-ES_tradnl" sz="2000" b="1" dirty="0">
              <a:solidFill>
                <a:srgbClr val="FFFF00"/>
              </a:solidFill>
              <a:latin typeface="Cooper Black" pitchFamily="-101" charset="0"/>
            </a:endParaRPr>
          </a:p>
        </p:txBody>
      </p:sp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393608" y="1090581"/>
            <a:ext cx="82296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_tradnl" b="1" i="1" dirty="0" err="1" smtClean="0">
                <a:solidFill>
                  <a:srgbClr val="800000"/>
                </a:solidFill>
                <a:latin typeface="Arial"/>
                <a:cs typeface="Arial"/>
              </a:rPr>
              <a:t>What</a:t>
            </a:r>
            <a:r>
              <a:rPr lang="es-ES_tradnl" b="1" i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s-ES_tradnl" b="1" i="1" dirty="0" err="1" smtClean="0">
                <a:solidFill>
                  <a:srgbClr val="800000"/>
                </a:solidFill>
                <a:latin typeface="Arial"/>
                <a:cs typeface="Arial"/>
              </a:rPr>
              <a:t>is</a:t>
            </a:r>
            <a:r>
              <a:rPr lang="es-ES_tradnl" b="1" i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s-ES_tradnl" b="1" i="1" dirty="0" err="1" smtClean="0">
                <a:solidFill>
                  <a:srgbClr val="800000"/>
                </a:solidFill>
                <a:latin typeface="Arial"/>
                <a:cs typeface="Arial"/>
              </a:rPr>
              <a:t>it</a:t>
            </a:r>
            <a:r>
              <a:rPr lang="es-ES_tradnl" b="1" i="1" dirty="0" smtClean="0">
                <a:solidFill>
                  <a:srgbClr val="800000"/>
                </a:solidFill>
                <a:latin typeface="Arial"/>
                <a:cs typeface="Arial"/>
              </a:rPr>
              <a:t>?</a:t>
            </a:r>
          </a:p>
          <a:p>
            <a:endParaRPr lang="es-ES_tradnl" sz="1000" dirty="0" smtClean="0"/>
          </a:p>
          <a:p>
            <a:pPr algn="just"/>
            <a:r>
              <a:rPr lang="es-ES_tradnl" b="1" dirty="0" err="1" smtClean="0">
                <a:latin typeface="Arial"/>
                <a:cs typeface="Arial"/>
              </a:rPr>
              <a:t>It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is</a:t>
            </a:r>
            <a:r>
              <a:rPr lang="es-ES_tradnl" b="1" dirty="0" smtClean="0">
                <a:latin typeface="Arial"/>
                <a:cs typeface="Arial"/>
              </a:rPr>
              <a:t> a </a:t>
            </a:r>
            <a:r>
              <a:rPr lang="es-ES_tradnl" b="1" dirty="0" err="1" smtClean="0">
                <a:latin typeface="Arial"/>
                <a:cs typeface="Arial"/>
              </a:rPr>
              <a:t>suitable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method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to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review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any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topic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worked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and</a:t>
            </a:r>
            <a:r>
              <a:rPr lang="es-ES_tradnl" b="1" dirty="0" smtClean="0">
                <a:latin typeface="Arial"/>
                <a:cs typeface="Arial"/>
              </a:rPr>
              <a:t> prepare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exam</a:t>
            </a:r>
            <a:r>
              <a:rPr lang="es-ES_tradnl" b="1" dirty="0" smtClean="0">
                <a:latin typeface="Arial"/>
                <a:cs typeface="Arial"/>
              </a:rPr>
              <a:t>.</a:t>
            </a:r>
          </a:p>
          <a:p>
            <a:pPr algn="just"/>
            <a:r>
              <a:rPr lang="es-ES_tradnl" b="1" dirty="0" err="1" smtClean="0">
                <a:latin typeface="Arial"/>
                <a:cs typeface="Arial"/>
              </a:rPr>
              <a:t>For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about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three</a:t>
            </a:r>
            <a:r>
              <a:rPr lang="es-ES_tradnl" b="1" dirty="0" smtClean="0">
                <a:latin typeface="Arial"/>
                <a:cs typeface="Arial"/>
              </a:rPr>
              <a:t> minutes </a:t>
            </a:r>
            <a:r>
              <a:rPr lang="es-ES_tradnl" b="1" dirty="0" err="1" smtClean="0">
                <a:latin typeface="Arial"/>
                <a:cs typeface="Arial"/>
              </a:rPr>
              <a:t>each</a:t>
            </a:r>
            <a:r>
              <a:rPr lang="es-ES_tradnl" b="1" dirty="0" smtClean="0">
                <a:latin typeface="Arial"/>
                <a:cs typeface="Arial"/>
              </a:rPr>
              <a:t> team </a:t>
            </a:r>
            <a:r>
              <a:rPr lang="es-ES_tradnl" b="1" dirty="0" err="1" smtClean="0">
                <a:latin typeface="Arial"/>
                <a:cs typeface="Arial"/>
              </a:rPr>
              <a:t>thinks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of</a:t>
            </a:r>
            <a:r>
              <a:rPr lang="es-ES_tradnl" b="1" dirty="0" smtClean="0">
                <a:latin typeface="Arial"/>
                <a:cs typeface="Arial"/>
              </a:rPr>
              <a:t> a </a:t>
            </a:r>
            <a:r>
              <a:rPr lang="es-ES_tradnl" b="1" dirty="0" err="1" smtClean="0">
                <a:latin typeface="Arial"/>
                <a:cs typeface="Arial"/>
              </a:rPr>
              <a:t>question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on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topic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that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will</a:t>
            </a:r>
            <a:r>
              <a:rPr lang="es-ES_tradnl" b="1" dirty="0" smtClean="0">
                <a:latin typeface="Arial"/>
                <a:cs typeface="Arial"/>
              </a:rPr>
              <a:t> pose </a:t>
            </a:r>
            <a:r>
              <a:rPr lang="es-ES_tradnl" b="1" dirty="0" err="1" smtClean="0">
                <a:latin typeface="Arial"/>
                <a:cs typeface="Arial"/>
              </a:rPr>
              <a:t>to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team </a:t>
            </a:r>
            <a:r>
              <a:rPr lang="es-ES_tradnl" b="1" dirty="0" err="1" smtClean="0">
                <a:latin typeface="Arial"/>
                <a:cs typeface="Arial"/>
              </a:rPr>
              <a:t>next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to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it</a:t>
            </a:r>
            <a:r>
              <a:rPr lang="es-ES_tradnl" b="1" dirty="0" smtClean="0">
                <a:latin typeface="Arial"/>
                <a:cs typeface="Arial"/>
              </a:rPr>
              <a:t>, </a:t>
            </a:r>
            <a:r>
              <a:rPr lang="es-ES_tradnl" b="1" dirty="0" err="1" smtClean="0">
                <a:latin typeface="Arial"/>
                <a:cs typeface="Arial"/>
              </a:rPr>
              <a:t>following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an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order</a:t>
            </a:r>
            <a:r>
              <a:rPr lang="es-ES_tradnl" b="1" dirty="0" smtClean="0">
                <a:latin typeface="Arial"/>
                <a:cs typeface="Arial"/>
              </a:rPr>
              <a:t>. </a:t>
            </a:r>
            <a:endParaRPr lang="es-ES_tradnl" b="1" dirty="0">
              <a:latin typeface="Arial"/>
              <a:cs typeface="Arial"/>
            </a:endParaRPr>
          </a:p>
        </p:txBody>
      </p:sp>
      <p:sp>
        <p:nvSpPr>
          <p:cNvPr id="8" name="CuadroTexto 5"/>
          <p:cNvSpPr txBox="1">
            <a:spLocks noChangeArrowheads="1"/>
          </p:cNvSpPr>
          <p:nvPr/>
        </p:nvSpPr>
        <p:spPr bwMode="auto">
          <a:xfrm>
            <a:off x="327715" y="2868958"/>
            <a:ext cx="8229600" cy="301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_tradnl" b="1" i="1" dirty="0" err="1" smtClean="0">
                <a:solidFill>
                  <a:srgbClr val="800000"/>
                </a:solidFill>
                <a:latin typeface="Arial"/>
                <a:cs typeface="Arial"/>
              </a:rPr>
              <a:t>Features</a:t>
            </a:r>
            <a:r>
              <a:rPr lang="es-ES_tradnl" b="1" i="1" dirty="0" smtClean="0">
                <a:solidFill>
                  <a:srgbClr val="800000"/>
                </a:solidFill>
                <a:latin typeface="Arial"/>
                <a:cs typeface="Arial"/>
              </a:rPr>
              <a:t>.</a:t>
            </a:r>
          </a:p>
          <a:p>
            <a:endParaRPr lang="es-ES_tradnl" sz="1000" dirty="0" smtClean="0"/>
          </a:p>
          <a:p>
            <a:pPr algn="just"/>
            <a:r>
              <a:rPr lang="es-ES_tradnl" b="1" dirty="0" smtClean="0"/>
              <a:t>- </a:t>
            </a:r>
            <a:r>
              <a:rPr lang="es-ES_tradnl" b="1" dirty="0" err="1" smtClean="0"/>
              <a:t>Questions</a:t>
            </a:r>
            <a:r>
              <a:rPr lang="es-ES_tradnl" b="1" dirty="0" smtClean="0"/>
              <a:t> are </a:t>
            </a:r>
            <a:r>
              <a:rPr lang="es-ES_tradnl" b="1" dirty="0" err="1" smtClean="0"/>
              <a:t>asked</a:t>
            </a:r>
            <a:r>
              <a:rPr lang="es-ES_tradnl" b="1" dirty="0" smtClean="0"/>
              <a:t> </a:t>
            </a:r>
            <a:r>
              <a:rPr lang="es-ES_tradnl" b="1" dirty="0" err="1" smtClean="0"/>
              <a:t>about</a:t>
            </a:r>
            <a:r>
              <a:rPr lang="es-ES_tradnl" b="1" dirty="0" smtClean="0"/>
              <a:t> fundamental </a:t>
            </a:r>
            <a:r>
              <a:rPr lang="es-ES_tradnl" b="1" dirty="0" err="1" smtClean="0"/>
              <a:t>issues</a:t>
            </a:r>
            <a:r>
              <a:rPr lang="es-ES_tradnl" b="1" dirty="0" smtClean="0"/>
              <a:t> (</a:t>
            </a:r>
            <a:r>
              <a:rPr lang="es-ES_tradnl" b="1" dirty="0" err="1" smtClean="0"/>
              <a:t>which</a:t>
            </a:r>
            <a:r>
              <a:rPr lang="es-ES_tradnl" b="1" dirty="0" smtClean="0"/>
              <a:t> </a:t>
            </a:r>
            <a:r>
              <a:rPr lang="es-ES_tradnl" b="1" dirty="0" err="1" smtClean="0"/>
              <a:t>could</a:t>
            </a:r>
            <a:r>
              <a:rPr lang="es-ES_tradnl" b="1" dirty="0" smtClean="0"/>
              <a:t> be </a:t>
            </a:r>
            <a:r>
              <a:rPr lang="es-ES_tradnl" b="1" dirty="0" err="1" smtClean="0"/>
              <a:t>taken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on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an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exam</a:t>
            </a:r>
            <a:r>
              <a:rPr lang="es-ES_tradnl" b="1" dirty="0" smtClean="0"/>
              <a:t>) </a:t>
            </a:r>
            <a:r>
              <a:rPr lang="es-ES_tradnl" b="1" dirty="0" err="1" smtClean="0"/>
              <a:t>worked</a:t>
            </a:r>
            <a:r>
              <a:rPr lang="es-ES_tradnl" b="1" dirty="0" smtClean="0"/>
              <a:t> in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class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to</a:t>
            </a:r>
            <a:r>
              <a:rPr lang="es-ES_tradnl" b="1" dirty="0" smtClean="0"/>
              <a:t> </a:t>
            </a:r>
            <a:r>
              <a:rPr lang="es-ES_tradnl" b="1" dirty="0" err="1" smtClean="0"/>
              <a:t>help</a:t>
            </a:r>
            <a:r>
              <a:rPr lang="es-ES_tradnl" b="1" dirty="0" smtClean="0"/>
              <a:t> </a:t>
            </a:r>
            <a:r>
              <a:rPr lang="es-ES_tradnl" b="1" dirty="0" err="1" smtClean="0"/>
              <a:t>other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teams</a:t>
            </a:r>
            <a:r>
              <a:rPr lang="es-ES_tradnl" b="1" dirty="0" smtClean="0"/>
              <a:t>. </a:t>
            </a:r>
            <a:r>
              <a:rPr lang="es-ES_tradnl" b="1" dirty="0" err="1" smtClean="0"/>
              <a:t>Four</a:t>
            </a:r>
            <a:r>
              <a:rPr lang="es-ES_tradnl" b="1" dirty="0" smtClean="0"/>
              <a:t>-</a:t>
            </a:r>
            <a:r>
              <a:rPr lang="es-ES_tradnl" b="1" dirty="0" err="1" smtClean="0"/>
              <a:t>component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equipment</a:t>
            </a:r>
            <a:r>
              <a:rPr lang="es-ES_tradnl" b="1" dirty="0" smtClean="0"/>
              <a:t>.</a:t>
            </a:r>
          </a:p>
          <a:p>
            <a:pPr algn="just"/>
            <a:r>
              <a:rPr lang="es-ES_tradnl" b="1" dirty="0" smtClean="0"/>
              <a:t>- </a:t>
            </a:r>
            <a:r>
              <a:rPr lang="es-ES_tradnl" b="1" dirty="0" err="1" smtClean="0"/>
              <a:t>Starts</a:t>
            </a:r>
            <a:r>
              <a:rPr lang="es-ES_tradnl" b="1" dirty="0" smtClean="0"/>
              <a:t> by </a:t>
            </a:r>
            <a:r>
              <a:rPr lang="es-ES_tradnl" b="1" dirty="0" err="1" smtClean="0"/>
              <a:t>giving</a:t>
            </a:r>
            <a:r>
              <a:rPr lang="es-ES_tradnl" b="1" dirty="0" smtClean="0"/>
              <a:t> 3 minutes </a:t>
            </a:r>
            <a:r>
              <a:rPr lang="es-ES_tradnl" b="1" dirty="0" err="1" smtClean="0"/>
              <a:t>to</a:t>
            </a:r>
            <a:r>
              <a:rPr lang="es-ES_tradnl" b="1" dirty="0" smtClean="0"/>
              <a:t> </a:t>
            </a:r>
            <a:r>
              <a:rPr lang="es-ES_tradnl" b="1" dirty="0" err="1" smtClean="0"/>
              <a:t>all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teams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to</a:t>
            </a:r>
            <a:r>
              <a:rPr lang="es-ES_tradnl" b="1" dirty="0" smtClean="0"/>
              <a:t> </a:t>
            </a:r>
            <a:r>
              <a:rPr lang="es-ES_tradnl" b="1" dirty="0" err="1" smtClean="0"/>
              <a:t>search</a:t>
            </a:r>
            <a:r>
              <a:rPr lang="es-ES_tradnl" b="1" dirty="0" smtClean="0"/>
              <a:t> </a:t>
            </a:r>
            <a:r>
              <a:rPr lang="es-ES_tradnl" b="1" dirty="0" err="1" smtClean="0"/>
              <a:t>for</a:t>
            </a:r>
            <a:r>
              <a:rPr lang="es-ES_tradnl" b="1" dirty="0" smtClean="0"/>
              <a:t> a </a:t>
            </a:r>
            <a:r>
              <a:rPr lang="es-ES_tradnl" b="1" dirty="0" err="1" smtClean="0"/>
              <a:t>question</a:t>
            </a:r>
            <a:r>
              <a:rPr lang="es-ES_tradnl" b="1" dirty="0" smtClean="0"/>
              <a:t>.</a:t>
            </a:r>
          </a:p>
          <a:p>
            <a:pPr algn="just"/>
            <a:r>
              <a:rPr lang="es-ES_tradnl" b="1" dirty="0" smtClean="0"/>
              <a:t>- </a:t>
            </a:r>
            <a:r>
              <a:rPr lang="es-ES_tradnl" b="1" dirty="0" err="1" smtClean="0"/>
              <a:t>After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three</a:t>
            </a:r>
            <a:r>
              <a:rPr lang="es-ES_tradnl" b="1" dirty="0" smtClean="0"/>
              <a:t> minutes,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spokesperson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of</a:t>
            </a:r>
            <a:r>
              <a:rPr lang="es-ES_tradnl" b="1" dirty="0" smtClean="0"/>
              <a:t> </a:t>
            </a:r>
            <a:r>
              <a:rPr lang="es-ES_tradnl" b="1" dirty="0" err="1" smtClean="0"/>
              <a:t>one</a:t>
            </a:r>
            <a:r>
              <a:rPr lang="es-ES_tradnl" b="1" dirty="0" smtClean="0"/>
              <a:t> team poses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question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to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next</a:t>
            </a:r>
            <a:r>
              <a:rPr lang="es-ES_tradnl" b="1" dirty="0" smtClean="0"/>
              <a:t> team, </a:t>
            </a:r>
            <a:r>
              <a:rPr lang="es-ES_tradnl" b="1" dirty="0" err="1" smtClean="0"/>
              <a:t>which</a:t>
            </a:r>
            <a:r>
              <a:rPr lang="es-ES_tradnl" b="1" dirty="0" smtClean="0"/>
              <a:t> </a:t>
            </a:r>
            <a:r>
              <a:rPr lang="es-ES_tradnl" b="1" dirty="0" err="1" smtClean="0"/>
              <a:t>answers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it</a:t>
            </a:r>
            <a:r>
              <a:rPr lang="es-ES_tradnl" b="1" dirty="0" smtClean="0"/>
              <a:t>, </a:t>
            </a:r>
            <a:r>
              <a:rPr lang="es-ES_tradnl" b="1" dirty="0" err="1" smtClean="0"/>
              <a:t>and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spokesperson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of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this</a:t>
            </a:r>
            <a:r>
              <a:rPr lang="es-ES_tradnl" b="1" dirty="0" smtClean="0"/>
              <a:t> team </a:t>
            </a:r>
            <a:r>
              <a:rPr lang="es-ES_tradnl" b="1" dirty="0" err="1" smtClean="0"/>
              <a:t>asks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question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to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next</a:t>
            </a:r>
            <a:r>
              <a:rPr lang="es-ES_tradnl" b="1" dirty="0" smtClean="0"/>
              <a:t>, </a:t>
            </a:r>
            <a:r>
              <a:rPr lang="es-ES_tradnl" b="1" dirty="0" err="1" smtClean="0"/>
              <a:t>and</a:t>
            </a:r>
            <a:r>
              <a:rPr lang="es-ES_tradnl" b="1" dirty="0" smtClean="0"/>
              <a:t> so </a:t>
            </a:r>
            <a:r>
              <a:rPr lang="es-ES_tradnl" b="1" dirty="0" err="1" smtClean="0"/>
              <a:t>until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last</a:t>
            </a:r>
            <a:r>
              <a:rPr lang="es-ES_tradnl" b="1" dirty="0" smtClean="0"/>
              <a:t> team </a:t>
            </a:r>
            <a:r>
              <a:rPr lang="es-ES_tradnl" b="1" dirty="0" err="1" smtClean="0"/>
              <a:t>asks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question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to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first</a:t>
            </a:r>
            <a:r>
              <a:rPr lang="es-ES_tradnl" b="1" dirty="0" smtClean="0"/>
              <a:t> team </a:t>
            </a:r>
            <a:r>
              <a:rPr lang="es-ES_tradnl" b="1" dirty="0" err="1" smtClean="0"/>
              <a:t>that</a:t>
            </a:r>
            <a:r>
              <a:rPr lang="es-ES_tradnl" b="1" dirty="0" smtClean="0"/>
              <a:t> has </a:t>
            </a:r>
            <a:r>
              <a:rPr lang="es-ES_tradnl" b="1" dirty="0" err="1" smtClean="0"/>
              <a:t>started</a:t>
            </a:r>
            <a:r>
              <a:rPr lang="es-ES_tradnl" b="1" dirty="0" smtClean="0"/>
              <a:t>.</a:t>
            </a:r>
          </a:p>
          <a:p>
            <a:pPr algn="just"/>
            <a:r>
              <a:rPr lang="es-ES_tradnl" b="1" dirty="0" smtClean="0"/>
              <a:t>- </a:t>
            </a:r>
            <a:r>
              <a:rPr lang="es-ES_tradnl" b="1" dirty="0" err="1" smtClean="0"/>
              <a:t>There</a:t>
            </a:r>
            <a:r>
              <a:rPr lang="es-ES_tradnl" b="1" dirty="0" smtClean="0"/>
              <a:t> are </a:t>
            </a:r>
            <a:r>
              <a:rPr lang="es-ES_tradnl" b="1" dirty="0" err="1" smtClean="0"/>
              <a:t>two</a:t>
            </a:r>
            <a:r>
              <a:rPr lang="es-ES_tradnl" b="1" dirty="0" smtClean="0"/>
              <a:t> </a:t>
            </a:r>
            <a:r>
              <a:rPr lang="es-ES_tradnl" b="1" dirty="0" err="1" smtClean="0"/>
              <a:t>spokespersons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per</a:t>
            </a:r>
            <a:r>
              <a:rPr lang="es-ES_tradnl" b="1" dirty="0" smtClean="0"/>
              <a:t> team: </a:t>
            </a:r>
            <a:r>
              <a:rPr lang="es-ES_tradnl" b="1" dirty="0" err="1" smtClean="0"/>
              <a:t>one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to</a:t>
            </a:r>
            <a:r>
              <a:rPr lang="es-ES_tradnl" b="1" dirty="0" smtClean="0"/>
              <a:t> </a:t>
            </a:r>
            <a:r>
              <a:rPr lang="es-ES_tradnl" b="1" dirty="0" err="1" smtClean="0"/>
              <a:t>ask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question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and</a:t>
            </a:r>
            <a:r>
              <a:rPr lang="es-ES_tradnl" b="1" dirty="0" smtClean="0"/>
              <a:t> </a:t>
            </a:r>
            <a:r>
              <a:rPr lang="es-ES_tradnl" b="1" dirty="0" err="1" smtClean="0"/>
              <a:t>one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to</a:t>
            </a:r>
            <a:r>
              <a:rPr lang="es-ES_tradnl" b="1" dirty="0" smtClean="0"/>
              <a:t> </a:t>
            </a:r>
            <a:r>
              <a:rPr lang="es-ES_tradnl" b="1" dirty="0" err="1" smtClean="0"/>
              <a:t>give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answer</a:t>
            </a:r>
            <a:r>
              <a:rPr lang="es-ES_tradnl" b="1" dirty="0" smtClean="0"/>
              <a:t>.</a:t>
            </a:r>
            <a:endParaRPr lang="es-ES_tradnl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335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2757566" y="530539"/>
            <a:ext cx="3805421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_tradnl" sz="2200" b="1" dirty="0" smtClean="0">
                <a:solidFill>
                  <a:srgbClr val="FFFF00"/>
                </a:solidFill>
                <a:latin typeface="Cooper Black" pitchFamily="-101" charset="0"/>
              </a:rPr>
              <a:t>THE PUZZLE METHOD</a:t>
            </a:r>
            <a:endParaRPr lang="es-ES_tradnl" sz="2200" b="1" dirty="0">
              <a:solidFill>
                <a:srgbClr val="FFFF00"/>
              </a:solidFill>
              <a:latin typeface="Cooper Black" pitchFamily="-101" charset="0"/>
            </a:endParaRPr>
          </a:p>
        </p:txBody>
      </p:sp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332868" y="1129827"/>
            <a:ext cx="43434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_tradnl" b="1" i="1" dirty="0" err="1" smtClean="0">
                <a:solidFill>
                  <a:srgbClr val="802031"/>
                </a:solidFill>
                <a:latin typeface="Arial"/>
                <a:cs typeface="Arial"/>
              </a:rPr>
              <a:t>What</a:t>
            </a:r>
            <a:r>
              <a:rPr lang="es-ES_tradnl" b="1" i="1" dirty="0" smtClean="0">
                <a:solidFill>
                  <a:srgbClr val="802031"/>
                </a:solidFill>
                <a:latin typeface="Arial"/>
                <a:cs typeface="Arial"/>
              </a:rPr>
              <a:t> </a:t>
            </a:r>
            <a:r>
              <a:rPr lang="es-ES_tradnl" b="1" i="1" dirty="0" err="1" smtClean="0">
                <a:solidFill>
                  <a:srgbClr val="802031"/>
                </a:solidFill>
                <a:latin typeface="Arial"/>
                <a:cs typeface="Arial"/>
              </a:rPr>
              <a:t>is</a:t>
            </a:r>
            <a:r>
              <a:rPr lang="es-ES_tradnl" b="1" i="1" dirty="0" smtClean="0">
                <a:solidFill>
                  <a:srgbClr val="802031"/>
                </a:solidFill>
                <a:latin typeface="Arial"/>
                <a:cs typeface="Arial"/>
              </a:rPr>
              <a:t> </a:t>
            </a:r>
            <a:r>
              <a:rPr lang="es-ES_tradnl" b="1" i="1" dirty="0" err="1" smtClean="0">
                <a:solidFill>
                  <a:srgbClr val="802031"/>
                </a:solidFill>
                <a:latin typeface="Arial"/>
                <a:cs typeface="Arial"/>
              </a:rPr>
              <a:t>it</a:t>
            </a:r>
            <a:r>
              <a:rPr lang="es-ES_tradnl" b="1" i="1" dirty="0" smtClean="0">
                <a:solidFill>
                  <a:srgbClr val="802031"/>
                </a:solidFill>
                <a:latin typeface="Arial"/>
                <a:cs typeface="Arial"/>
              </a:rPr>
              <a:t>?</a:t>
            </a:r>
            <a:endParaRPr lang="es-ES_tradnl" b="1" i="1" dirty="0" smtClean="0">
              <a:solidFill>
                <a:srgbClr val="800000"/>
              </a:solidFill>
              <a:latin typeface="Arial"/>
              <a:cs typeface="Arial"/>
            </a:endParaRPr>
          </a:p>
          <a:p>
            <a:endParaRPr lang="es-ES_tradnl" sz="1400" dirty="0" smtClean="0"/>
          </a:p>
          <a:p>
            <a:pPr algn="just"/>
            <a:r>
              <a:rPr lang="es-ES_tradnl" b="1" dirty="0" err="1" smtClean="0">
                <a:latin typeface="Arial"/>
                <a:cs typeface="Arial"/>
              </a:rPr>
              <a:t>This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technique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is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especially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useful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for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areas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of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knowledge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where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content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is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likely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to</a:t>
            </a:r>
            <a:r>
              <a:rPr lang="es-ES_tradnl" b="1" dirty="0" smtClean="0">
                <a:latin typeface="Arial"/>
                <a:cs typeface="Arial"/>
              </a:rPr>
              <a:t> be "</a:t>
            </a:r>
            <a:r>
              <a:rPr lang="es-ES_tradnl" b="1" dirty="0" err="1" smtClean="0">
                <a:latin typeface="Arial"/>
                <a:cs typeface="Arial"/>
              </a:rPr>
              <a:t>fragmented</a:t>
            </a:r>
            <a:r>
              <a:rPr lang="es-ES_tradnl" b="1" dirty="0" smtClean="0">
                <a:latin typeface="Arial"/>
                <a:cs typeface="Arial"/>
              </a:rPr>
              <a:t>" in </a:t>
            </a:r>
            <a:r>
              <a:rPr lang="es-ES_tradnl" b="1" dirty="0" err="1" smtClean="0">
                <a:latin typeface="Arial"/>
                <a:cs typeface="Arial"/>
              </a:rPr>
              <a:t>different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parts</a:t>
            </a:r>
            <a:r>
              <a:rPr lang="es-ES_tradnl" b="1" dirty="0" smtClean="0">
                <a:latin typeface="Arial"/>
                <a:cs typeface="Arial"/>
              </a:rPr>
              <a:t> (</a:t>
            </a:r>
            <a:r>
              <a:rPr lang="es-ES_tradnl" b="1" dirty="0" err="1" smtClean="0">
                <a:latin typeface="Arial"/>
                <a:cs typeface="Arial"/>
              </a:rPr>
              <a:t>e.g</a:t>
            </a:r>
            <a:r>
              <a:rPr lang="es-ES_tradnl" b="1" dirty="0" smtClean="0">
                <a:latin typeface="Arial"/>
                <a:cs typeface="Arial"/>
              </a:rPr>
              <a:t>. experimental, </a:t>
            </a:r>
            <a:r>
              <a:rPr lang="es-ES_tradnl" b="1" dirty="0" err="1" smtClean="0">
                <a:latin typeface="Arial"/>
                <a:cs typeface="Arial"/>
              </a:rPr>
              <a:t>technological</a:t>
            </a:r>
            <a:r>
              <a:rPr lang="es-ES_tradnl" b="1" dirty="0" smtClean="0">
                <a:latin typeface="Arial"/>
                <a:cs typeface="Arial"/>
              </a:rPr>
              <a:t>,... </a:t>
            </a:r>
            <a:r>
              <a:rPr lang="es-ES_tradnl" b="1" dirty="0" err="1" smtClean="0">
                <a:latin typeface="Arial"/>
                <a:cs typeface="Arial"/>
              </a:rPr>
              <a:t>sciences</a:t>
            </a:r>
            <a:r>
              <a:rPr lang="es-ES_tradnl" b="1" dirty="0" smtClean="0">
                <a:latin typeface="Arial"/>
                <a:cs typeface="Arial"/>
              </a:rPr>
              <a:t>).</a:t>
            </a:r>
          </a:p>
          <a:p>
            <a:pPr algn="just"/>
            <a:endParaRPr lang="es-ES_tradnl" b="1" dirty="0" smtClean="0">
              <a:latin typeface="Arial"/>
              <a:cs typeface="Arial"/>
            </a:endParaRPr>
          </a:p>
          <a:p>
            <a:pPr algn="just"/>
            <a:r>
              <a:rPr lang="es-ES_tradnl" b="1" dirty="0" err="1" smtClean="0">
                <a:latin typeface="Arial"/>
                <a:cs typeface="Arial"/>
              </a:rPr>
              <a:t>All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students</a:t>
            </a:r>
            <a:r>
              <a:rPr lang="es-ES_tradnl" b="1" dirty="0" smtClean="0">
                <a:latin typeface="Arial"/>
                <a:cs typeface="Arial"/>
              </a:rPr>
              <a:t> are "</a:t>
            </a:r>
            <a:r>
              <a:rPr lang="es-ES_tradnl" b="1" dirty="0" err="1" smtClean="0">
                <a:latin typeface="Arial"/>
                <a:cs typeface="Arial"/>
              </a:rPr>
              <a:t>forced</a:t>
            </a:r>
            <a:r>
              <a:rPr lang="es-ES_tradnl" b="1" dirty="0" smtClean="0">
                <a:latin typeface="Arial"/>
                <a:cs typeface="Arial"/>
              </a:rPr>
              <a:t>" </a:t>
            </a:r>
            <a:r>
              <a:rPr lang="es-ES_tradnl" b="1" dirty="0" err="1" smtClean="0">
                <a:latin typeface="Arial"/>
                <a:cs typeface="Arial"/>
              </a:rPr>
              <a:t>to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cooperate</a:t>
            </a:r>
            <a:r>
              <a:rPr lang="es-ES_tradnl" b="1" dirty="0" smtClean="0">
                <a:latin typeface="Arial"/>
                <a:cs typeface="Arial"/>
              </a:rPr>
              <a:t>, </a:t>
            </a:r>
            <a:r>
              <a:rPr lang="es-ES_tradnl" b="1" dirty="0" err="1" smtClean="0">
                <a:latin typeface="Arial"/>
                <a:cs typeface="Arial"/>
              </a:rPr>
              <a:t>because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each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of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them</a:t>
            </a:r>
            <a:r>
              <a:rPr lang="es-ES_tradnl" b="1" dirty="0" smtClean="0">
                <a:latin typeface="Arial"/>
                <a:cs typeface="Arial"/>
              </a:rPr>
              <a:t> has </a:t>
            </a:r>
            <a:r>
              <a:rPr lang="es-ES_tradnl" b="1" dirty="0" err="1" smtClean="0">
                <a:latin typeface="Arial"/>
                <a:cs typeface="Arial"/>
              </a:rPr>
              <a:t>only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one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piece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of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work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to</a:t>
            </a:r>
            <a:r>
              <a:rPr lang="es-ES_tradnl" b="1" dirty="0" smtClean="0">
                <a:latin typeface="Arial"/>
                <a:cs typeface="Arial"/>
              </a:rPr>
              <a:t> be done </a:t>
            </a:r>
            <a:r>
              <a:rPr lang="es-ES_tradnl" b="1" dirty="0" err="1" smtClean="0">
                <a:latin typeface="Arial"/>
                <a:cs typeface="Arial"/>
              </a:rPr>
              <a:t>and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their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teammates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have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others</a:t>
            </a:r>
            <a:r>
              <a:rPr lang="es-ES_tradnl" b="1" dirty="0" smtClean="0">
                <a:latin typeface="Arial"/>
                <a:cs typeface="Arial"/>
              </a:rPr>
              <a:t>, </a:t>
            </a:r>
            <a:r>
              <a:rPr lang="es-ES_tradnl" b="1" dirty="0" err="1" smtClean="0">
                <a:latin typeface="Arial"/>
                <a:cs typeface="Arial"/>
              </a:rPr>
              <a:t>essential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to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successfully</a:t>
            </a:r>
            <a:r>
              <a:rPr lang="es-ES_tradnl" b="1" dirty="0" smtClean="0">
                <a:latin typeface="Arial"/>
                <a:cs typeface="Arial"/>
              </a:rPr>
              <a:t> complete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proposed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task</a:t>
            </a:r>
            <a:r>
              <a:rPr lang="es-ES_tradnl" b="1" dirty="0" smtClean="0">
                <a:latin typeface="Arial"/>
                <a:cs typeface="Arial"/>
              </a:rPr>
              <a:t>: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global </a:t>
            </a:r>
            <a:r>
              <a:rPr lang="es-ES_tradnl" b="1" dirty="0" err="1" smtClean="0">
                <a:latin typeface="Arial"/>
                <a:cs typeface="Arial"/>
              </a:rPr>
              <a:t>mastery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of</a:t>
            </a:r>
            <a:r>
              <a:rPr lang="es-ES_tradnl" b="1" dirty="0" smtClean="0">
                <a:latin typeface="Arial"/>
                <a:cs typeface="Arial"/>
              </a:rPr>
              <a:t> a </a:t>
            </a:r>
            <a:r>
              <a:rPr lang="es-ES_tradnl" b="1" dirty="0" err="1" smtClean="0">
                <a:latin typeface="Arial"/>
                <a:cs typeface="Arial"/>
              </a:rPr>
              <a:t>subject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under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study</a:t>
            </a:r>
            <a:r>
              <a:rPr lang="es-ES_tradnl" dirty="0" smtClean="0"/>
              <a:t>.</a:t>
            </a:r>
            <a:endParaRPr lang="es-ES_tradnl" dirty="0"/>
          </a:p>
        </p:txBody>
      </p:sp>
      <p:pic>
        <p:nvPicPr>
          <p:cNvPr id="8" name="Imagen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0227" y="1651781"/>
            <a:ext cx="2204547" cy="376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335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>
            <a:spLocks noChangeArrowheads="1"/>
          </p:cNvSpPr>
          <p:nvPr/>
        </p:nvSpPr>
        <p:spPr bwMode="auto">
          <a:xfrm>
            <a:off x="216457" y="1125949"/>
            <a:ext cx="856310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b="1" dirty="0" smtClean="0">
                <a:latin typeface="Arial"/>
                <a:cs typeface="Arial"/>
              </a:rPr>
              <a:t>Interactive </a:t>
            </a:r>
            <a:r>
              <a:rPr lang="es-ES_tradnl" b="1" dirty="0" err="1" smtClean="0">
                <a:latin typeface="Arial"/>
                <a:cs typeface="Arial"/>
              </a:rPr>
              <a:t>methods</a:t>
            </a:r>
            <a:r>
              <a:rPr lang="es-ES_tradnl" b="1" dirty="0" smtClean="0">
                <a:latin typeface="Arial"/>
                <a:cs typeface="Arial"/>
              </a:rPr>
              <a:t> are </a:t>
            </a:r>
            <a:r>
              <a:rPr lang="es-ES_tradnl" b="1" dirty="0" err="1" smtClean="0">
                <a:latin typeface="Arial"/>
                <a:cs typeface="Arial"/>
              </a:rPr>
              <a:t>identified</a:t>
            </a:r>
            <a:r>
              <a:rPr lang="es-ES_tradnl" b="1" dirty="0" smtClean="0">
                <a:latin typeface="Arial"/>
                <a:cs typeface="Arial"/>
              </a:rPr>
              <a:t> by "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central </a:t>
            </a:r>
            <a:r>
              <a:rPr lang="es-ES_tradnl" b="1" dirty="0" err="1" smtClean="0">
                <a:latin typeface="Arial"/>
                <a:cs typeface="Arial"/>
              </a:rPr>
              <a:t>element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is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student</a:t>
            </a:r>
            <a:r>
              <a:rPr lang="es-ES_tradnl" b="1" dirty="0" smtClean="0">
                <a:latin typeface="Arial"/>
                <a:cs typeface="Arial"/>
              </a:rPr>
              <a:t>" </a:t>
            </a:r>
            <a:r>
              <a:rPr lang="es-ES_tradnl" b="1" dirty="0" err="1" smtClean="0">
                <a:latin typeface="Arial"/>
                <a:cs typeface="Arial"/>
              </a:rPr>
              <a:t>that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becomes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center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of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activity</a:t>
            </a:r>
            <a:r>
              <a:rPr lang="es-ES_tradnl" b="1" dirty="0" smtClean="0">
                <a:latin typeface="Arial"/>
                <a:cs typeface="Arial"/>
              </a:rPr>
              <a:t>.</a:t>
            </a:r>
          </a:p>
          <a:p>
            <a:pPr algn="just"/>
            <a:endParaRPr lang="es-ES_tradnl" b="1" dirty="0" smtClean="0">
              <a:latin typeface="Arial"/>
              <a:cs typeface="Arial"/>
            </a:endParaRPr>
          </a:p>
          <a:p>
            <a:pPr algn="just"/>
            <a:r>
              <a:rPr lang="es-ES_tradnl" b="1" dirty="0" err="1" smtClean="0">
                <a:latin typeface="Arial"/>
                <a:cs typeface="Arial"/>
              </a:rPr>
              <a:t>Two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features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of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these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methods</a:t>
            </a:r>
            <a:r>
              <a:rPr lang="es-ES_tradnl" b="1" dirty="0" smtClean="0">
                <a:latin typeface="Arial"/>
                <a:cs typeface="Arial"/>
              </a:rPr>
              <a:t>:</a:t>
            </a:r>
          </a:p>
          <a:p>
            <a:pPr algn="just"/>
            <a:endParaRPr lang="es-ES_tradnl" b="1" dirty="0" smtClean="0">
              <a:latin typeface="Arial"/>
              <a:cs typeface="Arial"/>
            </a:endParaRPr>
          </a:p>
          <a:p>
            <a:pPr algn="just"/>
            <a:r>
              <a:rPr lang="es-ES_tradnl" b="1" dirty="0" smtClean="0">
                <a:latin typeface="Arial"/>
                <a:cs typeface="Arial"/>
              </a:rPr>
              <a:t>+ </a:t>
            </a:r>
            <a:r>
              <a:rPr lang="es-ES_tradnl" b="1" dirty="0" err="1" smtClean="0">
                <a:latin typeface="Arial"/>
                <a:cs typeface="Arial"/>
              </a:rPr>
              <a:t>Students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have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worked</a:t>
            </a:r>
            <a:r>
              <a:rPr lang="es-ES_tradnl" b="1" dirty="0" smtClean="0">
                <a:latin typeface="Arial"/>
                <a:cs typeface="Arial"/>
              </a:rPr>
              <a:t> as a </a:t>
            </a:r>
            <a:r>
              <a:rPr lang="es-ES_tradnl" b="1" dirty="0" err="1" smtClean="0">
                <a:latin typeface="Arial"/>
                <a:cs typeface="Arial"/>
              </a:rPr>
              <a:t>collaborative</a:t>
            </a:r>
            <a:r>
              <a:rPr lang="es-ES_tradnl" b="1" dirty="0" smtClean="0">
                <a:latin typeface="Arial"/>
                <a:cs typeface="Arial"/>
              </a:rPr>
              <a:t> team </a:t>
            </a:r>
            <a:r>
              <a:rPr lang="es-ES_tradnl" b="1" dirty="0" err="1" smtClean="0">
                <a:latin typeface="Arial"/>
                <a:cs typeface="Arial"/>
              </a:rPr>
              <a:t>and</a:t>
            </a:r>
            <a:r>
              <a:rPr lang="es-ES_tradnl" b="1" dirty="0" smtClean="0">
                <a:latin typeface="Arial"/>
                <a:cs typeface="Arial"/>
              </a:rPr>
              <a:t> made </a:t>
            </a:r>
            <a:r>
              <a:rPr lang="es-ES_tradnl" b="1" dirty="0" err="1" smtClean="0">
                <a:latin typeface="Arial"/>
                <a:cs typeface="Arial"/>
              </a:rPr>
              <a:t>decisions</a:t>
            </a:r>
            <a:r>
              <a:rPr lang="es-ES_tradnl" b="1" dirty="0" smtClean="0">
                <a:latin typeface="Arial"/>
                <a:cs typeface="Arial"/>
              </a:rPr>
              <a:t>.</a:t>
            </a:r>
          </a:p>
          <a:p>
            <a:pPr algn="just"/>
            <a:endParaRPr lang="es-ES_tradnl" b="1" dirty="0" smtClean="0">
              <a:latin typeface="Arial"/>
              <a:cs typeface="Arial"/>
            </a:endParaRPr>
          </a:p>
          <a:p>
            <a:pPr algn="just"/>
            <a:r>
              <a:rPr lang="es-ES_tradnl" b="1" dirty="0" smtClean="0">
                <a:latin typeface="Arial"/>
                <a:cs typeface="Arial"/>
              </a:rPr>
              <a:t>+ </a:t>
            </a:r>
            <a:r>
              <a:rPr lang="es-ES_tradnl" b="1" dirty="0" err="1" smtClean="0">
                <a:latin typeface="Arial"/>
                <a:cs typeface="Arial"/>
              </a:rPr>
              <a:t>Teachers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help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and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facilitate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learning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process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and</a:t>
            </a:r>
            <a:r>
              <a:rPr lang="es-ES_tradnl" b="1" dirty="0" smtClean="0">
                <a:latin typeface="Arial"/>
                <a:cs typeface="Arial"/>
              </a:rPr>
              <a:t> in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construction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of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knowledge</a:t>
            </a:r>
            <a:r>
              <a:rPr lang="es-ES_tradnl" b="1" dirty="0" smtClean="0">
                <a:latin typeface="Arial"/>
                <a:cs typeface="Arial"/>
              </a:rPr>
              <a:t>; </a:t>
            </a:r>
            <a:r>
              <a:rPr lang="es-ES_tradnl" b="1" dirty="0" err="1" smtClean="0">
                <a:latin typeface="Arial"/>
                <a:cs typeface="Arial"/>
              </a:rPr>
              <a:t>designs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didactic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situation</a:t>
            </a:r>
            <a:r>
              <a:rPr lang="es-ES_tradnl" b="1" dirty="0" smtClean="0">
                <a:latin typeface="Arial"/>
                <a:cs typeface="Arial"/>
              </a:rPr>
              <a:t> (case, </a:t>
            </a:r>
            <a:r>
              <a:rPr lang="es-ES_tradnl" b="1" dirty="0" err="1" smtClean="0">
                <a:latin typeface="Arial"/>
                <a:cs typeface="Arial"/>
              </a:rPr>
              <a:t>problem</a:t>
            </a:r>
            <a:r>
              <a:rPr lang="es-ES_tradnl" b="1" dirty="0" smtClean="0">
                <a:latin typeface="Arial"/>
                <a:cs typeface="Arial"/>
              </a:rPr>
              <a:t>, </a:t>
            </a:r>
            <a:r>
              <a:rPr lang="es-ES_tradnl" b="1" dirty="0" err="1" smtClean="0">
                <a:latin typeface="Arial"/>
                <a:cs typeface="Arial"/>
              </a:rPr>
              <a:t>simulation</a:t>
            </a:r>
            <a:r>
              <a:rPr lang="es-ES_tradnl" b="1" dirty="0" smtClean="0">
                <a:latin typeface="Arial"/>
                <a:cs typeface="Arial"/>
              </a:rPr>
              <a:t>, etc.)</a:t>
            </a:r>
            <a:r>
              <a:rPr lang="es-ES_tradnl" b="1" dirty="0">
                <a:latin typeface="Arial"/>
                <a:cs typeface="Arial"/>
              </a:rPr>
              <a:t>.</a:t>
            </a:r>
          </a:p>
        </p:txBody>
      </p:sp>
      <p:sp>
        <p:nvSpPr>
          <p:cNvPr id="5" name="CuadroTexto 5"/>
          <p:cNvSpPr txBox="1">
            <a:spLocks noChangeArrowheads="1"/>
          </p:cNvSpPr>
          <p:nvPr/>
        </p:nvSpPr>
        <p:spPr bwMode="auto">
          <a:xfrm>
            <a:off x="1454426" y="635086"/>
            <a:ext cx="75261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_tradnl" sz="2000" dirty="0" smtClean="0">
                <a:solidFill>
                  <a:srgbClr val="FFFF00"/>
                </a:solidFill>
                <a:latin typeface="Cooper Black" pitchFamily="-101" charset="0"/>
              </a:rPr>
              <a:t>CHARACTERISTICS OF INTERACTIVE METHODS</a:t>
            </a:r>
            <a:endParaRPr lang="es-ES_tradnl" sz="2000" dirty="0">
              <a:solidFill>
                <a:srgbClr val="FFFF00"/>
              </a:solidFill>
              <a:latin typeface="Cooper Black" pitchFamily="-101" charset="0"/>
            </a:endParaRPr>
          </a:p>
        </p:txBody>
      </p:sp>
      <p:pic>
        <p:nvPicPr>
          <p:cNvPr id="8" name="Imagen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7509" y="3818634"/>
            <a:ext cx="3253709" cy="241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335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244058" y="1014380"/>
            <a:ext cx="8153400" cy="450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b="1" i="1" dirty="0" err="1" smtClean="0">
                <a:solidFill>
                  <a:srgbClr val="802031"/>
                </a:solidFill>
                <a:latin typeface="Arial"/>
                <a:cs typeface="Arial"/>
              </a:rPr>
              <a:t>Features</a:t>
            </a:r>
            <a:r>
              <a:rPr lang="es-ES_tradnl" b="1" i="1" dirty="0" smtClean="0">
                <a:solidFill>
                  <a:srgbClr val="802031"/>
                </a:solidFill>
                <a:latin typeface="Arial"/>
                <a:cs typeface="Arial"/>
              </a:rPr>
              <a:t>?</a:t>
            </a:r>
            <a:endParaRPr lang="es-ES_tradnl" b="1" i="1" dirty="0" smtClean="0">
              <a:solidFill>
                <a:srgbClr val="802031"/>
              </a:solidFill>
              <a:latin typeface="Arial"/>
              <a:cs typeface="Arial"/>
            </a:endParaRPr>
          </a:p>
          <a:p>
            <a:endParaRPr lang="es-ES_tradnl" sz="1100" dirty="0" smtClean="0"/>
          </a:p>
          <a:p>
            <a:pPr algn="just"/>
            <a:r>
              <a:rPr lang="es-ES_tradnl" b="1" dirty="0" err="1" smtClean="0">
                <a:latin typeface="Arial"/>
                <a:cs typeface="Arial"/>
              </a:rPr>
              <a:t>Th</a:t>
            </a:r>
            <a:r>
              <a:rPr lang="es-ES_tradnl" sz="1700" b="1" dirty="0" err="1" smtClean="0">
                <a:latin typeface="Arial"/>
                <a:cs typeface="Arial"/>
              </a:rPr>
              <a:t>e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smtClean="0">
                <a:latin typeface="Arial"/>
                <a:cs typeface="Arial"/>
              </a:rPr>
              <a:t>material </a:t>
            </a:r>
            <a:r>
              <a:rPr lang="es-ES_tradnl" sz="1700" b="1" dirty="0" err="1" smtClean="0">
                <a:latin typeface="Arial"/>
                <a:cs typeface="Arial"/>
              </a:rPr>
              <a:t>under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study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is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divided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into</a:t>
            </a:r>
            <a:r>
              <a:rPr lang="es-ES_tradnl" sz="1700" b="1" dirty="0" smtClean="0">
                <a:latin typeface="Arial"/>
                <a:cs typeface="Arial"/>
              </a:rPr>
              <a:t> as </a:t>
            </a:r>
            <a:r>
              <a:rPr lang="es-ES_tradnl" sz="1700" b="1" dirty="0" err="1" smtClean="0">
                <a:latin typeface="Arial"/>
                <a:cs typeface="Arial"/>
              </a:rPr>
              <a:t>many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parts</a:t>
            </a:r>
            <a:r>
              <a:rPr lang="es-ES_tradnl" sz="1700" b="1" dirty="0" smtClean="0">
                <a:latin typeface="Arial"/>
                <a:cs typeface="Arial"/>
              </a:rPr>
              <a:t> as </a:t>
            </a:r>
            <a:r>
              <a:rPr lang="es-ES_tradnl" sz="1700" b="1" dirty="0" err="1" smtClean="0">
                <a:latin typeface="Arial"/>
                <a:cs typeface="Arial"/>
              </a:rPr>
              <a:t>members</a:t>
            </a:r>
            <a:r>
              <a:rPr lang="es-ES_tradnl" sz="1700" b="1" dirty="0" smtClean="0">
                <a:latin typeface="Arial"/>
                <a:cs typeface="Arial"/>
              </a:rPr>
              <a:t> has </a:t>
            </a:r>
            <a:r>
              <a:rPr lang="es-ES_tradnl" sz="1700" b="1" dirty="0" err="1" smtClean="0">
                <a:latin typeface="Arial"/>
                <a:cs typeface="Arial"/>
              </a:rPr>
              <a:t>the</a:t>
            </a:r>
            <a:r>
              <a:rPr lang="es-ES_tradnl" sz="1700" b="1" dirty="0" smtClean="0">
                <a:latin typeface="Arial"/>
                <a:cs typeface="Arial"/>
              </a:rPr>
              <a:t> team, </a:t>
            </a:r>
            <a:r>
              <a:rPr lang="es-ES_tradnl" sz="1700" b="1" dirty="0" err="1" smtClean="0">
                <a:latin typeface="Arial"/>
                <a:cs typeface="Arial"/>
              </a:rPr>
              <a:t>each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receives</a:t>
            </a:r>
            <a:r>
              <a:rPr lang="es-ES_tradnl" sz="1700" b="1" dirty="0" smtClean="0">
                <a:latin typeface="Arial"/>
                <a:cs typeface="Arial"/>
              </a:rPr>
              <a:t> a </a:t>
            </a:r>
            <a:r>
              <a:rPr lang="es-ES_tradnl" sz="1700" b="1" dirty="0" err="1" smtClean="0">
                <a:latin typeface="Arial"/>
                <a:cs typeface="Arial"/>
              </a:rPr>
              <a:t>fragment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of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the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information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of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the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topic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that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all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the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teams</a:t>
            </a:r>
            <a:r>
              <a:rPr lang="es-ES_tradnl" sz="1700" b="1" dirty="0" smtClean="0">
                <a:latin typeface="Arial"/>
                <a:cs typeface="Arial"/>
              </a:rPr>
              <a:t> are </a:t>
            </a:r>
            <a:r>
              <a:rPr lang="es-ES_tradnl" sz="1700" b="1" dirty="0" err="1" smtClean="0">
                <a:latin typeface="Arial"/>
                <a:cs typeface="Arial"/>
              </a:rPr>
              <a:t>studying</a:t>
            </a:r>
            <a:r>
              <a:rPr lang="es-ES_tradnl" sz="1700" b="1" dirty="0" smtClean="0">
                <a:latin typeface="Arial"/>
                <a:cs typeface="Arial"/>
              </a:rPr>
              <a:t>, </a:t>
            </a:r>
            <a:r>
              <a:rPr lang="es-ES_tradnl" sz="1700" b="1" dirty="0" err="1" smtClean="0">
                <a:latin typeface="Arial"/>
                <a:cs typeface="Arial"/>
              </a:rPr>
              <a:t>and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does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not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receive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that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of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other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colleagues</a:t>
            </a:r>
            <a:r>
              <a:rPr lang="es-ES_tradnl" sz="1700" b="1" dirty="0" smtClean="0">
                <a:latin typeface="Arial"/>
                <a:cs typeface="Arial"/>
              </a:rPr>
              <a:t>; </a:t>
            </a:r>
            <a:r>
              <a:rPr lang="es-ES_tradnl" sz="1700" b="1" dirty="0" err="1" smtClean="0">
                <a:latin typeface="Arial"/>
                <a:cs typeface="Arial"/>
              </a:rPr>
              <a:t>you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must</a:t>
            </a:r>
            <a:r>
              <a:rPr lang="es-ES_tradnl" sz="1700" b="1" dirty="0" smtClean="0">
                <a:latin typeface="Arial"/>
                <a:cs typeface="Arial"/>
              </a:rPr>
              <a:t> prepare </a:t>
            </a:r>
            <a:r>
              <a:rPr lang="es-ES_tradnl" sz="1700" b="1" dirty="0" err="1" smtClean="0">
                <a:latin typeface="Arial"/>
                <a:cs typeface="Arial"/>
              </a:rPr>
              <a:t>your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own</a:t>
            </a:r>
            <a:r>
              <a:rPr lang="es-ES_tradnl" sz="1700" b="1" dirty="0" smtClean="0">
                <a:latin typeface="Arial"/>
                <a:cs typeface="Arial"/>
              </a:rPr>
              <a:t> dossier </a:t>
            </a:r>
            <a:r>
              <a:rPr lang="es-ES_tradnl" sz="1700" b="1" dirty="0" err="1" smtClean="0">
                <a:latin typeface="Arial"/>
                <a:cs typeface="Arial"/>
              </a:rPr>
              <a:t>with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the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information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you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give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him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for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the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teacher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or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that</a:t>
            </a:r>
            <a:r>
              <a:rPr lang="es-ES_tradnl" sz="1700" b="1" dirty="0" smtClean="0">
                <a:latin typeface="Arial"/>
                <a:cs typeface="Arial"/>
              </a:rPr>
              <a:t> he has </a:t>
            </a:r>
            <a:r>
              <a:rPr lang="es-ES_tradnl" sz="1700" b="1" dirty="0" err="1" smtClean="0">
                <a:latin typeface="Arial"/>
                <a:cs typeface="Arial"/>
              </a:rPr>
              <a:t>been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able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to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search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for</a:t>
            </a:r>
            <a:r>
              <a:rPr lang="es-ES_tradnl" sz="1700" b="1" dirty="0" smtClean="0">
                <a:latin typeface="Arial"/>
                <a:cs typeface="Arial"/>
              </a:rPr>
              <a:t>.</a:t>
            </a:r>
          </a:p>
          <a:p>
            <a:pPr algn="just"/>
            <a:endParaRPr lang="es-ES_tradnl" sz="1200" b="1" dirty="0" smtClean="0">
              <a:latin typeface="Arial"/>
              <a:cs typeface="Arial"/>
            </a:endParaRPr>
          </a:p>
          <a:p>
            <a:pPr algn="just"/>
            <a:r>
              <a:rPr lang="es-ES_tradnl" sz="1700" b="1" dirty="0" err="1" smtClean="0">
                <a:latin typeface="Arial"/>
                <a:cs typeface="Arial"/>
              </a:rPr>
              <a:t>Then</a:t>
            </a:r>
            <a:r>
              <a:rPr lang="es-ES_tradnl" sz="1700" b="1" dirty="0" smtClean="0">
                <a:latin typeface="Arial"/>
                <a:cs typeface="Arial"/>
              </a:rPr>
              <a:t>, </a:t>
            </a:r>
            <a:r>
              <a:rPr lang="es-ES_tradnl" sz="1700" b="1" dirty="0" err="1" smtClean="0">
                <a:latin typeface="Arial"/>
                <a:cs typeface="Arial"/>
              </a:rPr>
              <a:t>with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the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members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of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the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other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teams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that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have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studied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the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same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sub</a:t>
            </a:r>
            <a:r>
              <a:rPr lang="es-ES_tradnl" sz="1700" b="1" dirty="0" smtClean="0">
                <a:latin typeface="Arial"/>
                <a:cs typeface="Arial"/>
              </a:rPr>
              <a:t>-</a:t>
            </a:r>
            <a:r>
              <a:rPr lang="es-ES_tradnl" sz="1700" b="1" dirty="0" err="1" smtClean="0">
                <a:latin typeface="Arial"/>
                <a:cs typeface="Arial"/>
              </a:rPr>
              <a:t>item</a:t>
            </a:r>
            <a:r>
              <a:rPr lang="es-ES_tradnl" sz="1700" b="1" dirty="0" smtClean="0">
                <a:latin typeface="Arial"/>
                <a:cs typeface="Arial"/>
              </a:rPr>
              <a:t>, </a:t>
            </a:r>
            <a:r>
              <a:rPr lang="es-ES_tradnl" sz="1700" b="1" dirty="0" err="1" smtClean="0">
                <a:latin typeface="Arial"/>
                <a:cs typeface="Arial"/>
              </a:rPr>
              <a:t>form</a:t>
            </a:r>
            <a:r>
              <a:rPr lang="es-ES_tradnl" sz="1700" b="1" dirty="0" smtClean="0">
                <a:latin typeface="Arial"/>
                <a:cs typeface="Arial"/>
              </a:rPr>
              <a:t> a "</a:t>
            </a:r>
            <a:r>
              <a:rPr lang="es-ES_tradnl" sz="1700" b="1" dirty="0" err="1" smtClean="0">
                <a:latin typeface="Arial"/>
                <a:cs typeface="Arial"/>
              </a:rPr>
              <a:t>group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of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experts</a:t>
            </a:r>
            <a:r>
              <a:rPr lang="es-ES_tradnl" sz="1700" b="1" dirty="0" smtClean="0">
                <a:latin typeface="Arial"/>
                <a:cs typeface="Arial"/>
              </a:rPr>
              <a:t>", </a:t>
            </a:r>
            <a:r>
              <a:rPr lang="es-ES_tradnl" sz="1700" b="1" dirty="0" err="1" smtClean="0">
                <a:latin typeface="Arial"/>
                <a:cs typeface="Arial"/>
              </a:rPr>
              <a:t>where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they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exchange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the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information</a:t>
            </a:r>
            <a:r>
              <a:rPr lang="es-ES_tradnl" sz="1700" b="1" dirty="0" smtClean="0">
                <a:latin typeface="Arial"/>
                <a:cs typeface="Arial"/>
              </a:rPr>
              <a:t>, </a:t>
            </a:r>
            <a:r>
              <a:rPr lang="es-ES_tradnl" sz="1700" b="1" dirty="0" err="1" smtClean="0">
                <a:latin typeface="Arial"/>
                <a:cs typeface="Arial"/>
              </a:rPr>
              <a:t>delve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into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the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key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concepts</a:t>
            </a:r>
            <a:r>
              <a:rPr lang="es-ES_tradnl" sz="1700" b="1" dirty="0" smtClean="0">
                <a:latin typeface="Arial"/>
                <a:cs typeface="Arial"/>
              </a:rPr>
              <a:t>, </a:t>
            </a:r>
            <a:r>
              <a:rPr lang="es-ES_tradnl" sz="1700" b="1" dirty="0" err="1" smtClean="0">
                <a:latin typeface="Arial"/>
                <a:cs typeface="Arial"/>
              </a:rPr>
              <a:t>build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schematics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and</a:t>
            </a:r>
            <a:r>
              <a:rPr lang="es-ES_tradnl" sz="1700" b="1" dirty="0" smtClean="0">
                <a:latin typeface="Arial"/>
                <a:cs typeface="Arial"/>
              </a:rPr>
              <a:t> conceptual </a:t>
            </a:r>
            <a:r>
              <a:rPr lang="es-ES_tradnl" sz="1700" b="1" dirty="0" err="1" smtClean="0">
                <a:latin typeface="Arial"/>
                <a:cs typeface="Arial"/>
              </a:rPr>
              <a:t>maps</a:t>
            </a:r>
            <a:r>
              <a:rPr lang="es-ES_tradnl" sz="1700" b="1" dirty="0" smtClean="0">
                <a:latin typeface="Arial"/>
                <a:cs typeface="Arial"/>
              </a:rPr>
              <a:t>, </a:t>
            </a:r>
            <a:r>
              <a:rPr lang="es-ES_tradnl" sz="1700" b="1" dirty="0" err="1" smtClean="0">
                <a:latin typeface="Arial"/>
                <a:cs typeface="Arial"/>
              </a:rPr>
              <a:t>clarify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the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doubts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raised</a:t>
            </a:r>
            <a:r>
              <a:rPr lang="es-ES_tradnl" sz="1700" b="1" dirty="0" smtClean="0">
                <a:latin typeface="Arial"/>
                <a:cs typeface="Arial"/>
              </a:rPr>
              <a:t>, etc.; </a:t>
            </a:r>
            <a:r>
              <a:rPr lang="es-ES_tradnl" sz="1700" b="1" dirty="0" err="1" smtClean="0">
                <a:latin typeface="Arial"/>
                <a:cs typeface="Arial"/>
              </a:rPr>
              <a:t>we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could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say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that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they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become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experts</a:t>
            </a:r>
            <a:r>
              <a:rPr lang="es-ES_tradnl" sz="1700" b="1" dirty="0" smtClean="0">
                <a:latin typeface="Arial"/>
                <a:cs typeface="Arial"/>
              </a:rPr>
              <a:t> in </a:t>
            </a:r>
            <a:r>
              <a:rPr lang="es-ES_tradnl" sz="1700" b="1" dirty="0" err="1" smtClean="0">
                <a:latin typeface="Arial"/>
                <a:cs typeface="Arial"/>
              </a:rPr>
              <a:t>their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section</a:t>
            </a:r>
            <a:r>
              <a:rPr lang="es-ES_tradnl" sz="1700" b="1" dirty="0" smtClean="0">
                <a:latin typeface="Arial"/>
                <a:cs typeface="Arial"/>
              </a:rPr>
              <a:t>.</a:t>
            </a:r>
          </a:p>
          <a:p>
            <a:pPr algn="just"/>
            <a:endParaRPr lang="es-ES_tradnl" sz="1200" b="1" dirty="0" smtClean="0">
              <a:latin typeface="Arial"/>
              <a:cs typeface="Arial"/>
            </a:endParaRPr>
          </a:p>
          <a:p>
            <a:pPr algn="just"/>
            <a:r>
              <a:rPr lang="es-ES_tradnl" sz="1700" b="1" dirty="0" err="1" smtClean="0">
                <a:latin typeface="Arial"/>
                <a:cs typeface="Arial"/>
              </a:rPr>
              <a:t>Each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of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the</a:t>
            </a:r>
            <a:r>
              <a:rPr lang="es-ES_tradnl" sz="1700" b="1" dirty="0" smtClean="0">
                <a:latin typeface="Arial"/>
                <a:cs typeface="Arial"/>
              </a:rPr>
              <a:t> "</a:t>
            </a:r>
            <a:r>
              <a:rPr lang="es-ES_tradnl" sz="1700" b="1" dirty="0" err="1" smtClean="0">
                <a:latin typeface="Arial"/>
                <a:cs typeface="Arial"/>
              </a:rPr>
              <a:t>these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experts</a:t>
            </a:r>
            <a:r>
              <a:rPr lang="es-ES_tradnl" sz="1700" b="1" dirty="0" smtClean="0">
                <a:latin typeface="Arial"/>
                <a:cs typeface="Arial"/>
              </a:rPr>
              <a:t>" </a:t>
            </a:r>
            <a:r>
              <a:rPr lang="es-ES_tradnl" sz="1700" b="1" dirty="0" err="1" smtClean="0">
                <a:latin typeface="Arial"/>
                <a:cs typeface="Arial"/>
              </a:rPr>
              <a:t>then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returns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to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his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home</a:t>
            </a:r>
            <a:r>
              <a:rPr lang="es-ES_tradnl" sz="1700" b="1" dirty="0" smtClean="0">
                <a:latin typeface="Arial"/>
                <a:cs typeface="Arial"/>
              </a:rPr>
              <a:t> team </a:t>
            </a:r>
            <a:r>
              <a:rPr lang="es-ES_tradnl" sz="1700" b="1" dirty="0" err="1" smtClean="0">
                <a:latin typeface="Arial"/>
                <a:cs typeface="Arial"/>
              </a:rPr>
              <a:t>and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is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responsible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for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explaining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to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the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group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the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part</a:t>
            </a:r>
            <a:r>
              <a:rPr lang="es-ES_tradnl" sz="1700" b="1" dirty="0" smtClean="0">
                <a:latin typeface="Arial"/>
                <a:cs typeface="Arial"/>
              </a:rPr>
              <a:t> he has </a:t>
            </a:r>
            <a:r>
              <a:rPr lang="es-ES_tradnl" sz="1700" b="1" dirty="0" err="1" smtClean="0">
                <a:latin typeface="Arial"/>
                <a:cs typeface="Arial"/>
              </a:rPr>
              <a:t>prepared</a:t>
            </a:r>
            <a:r>
              <a:rPr lang="es-ES_tradnl" sz="1700" b="1" dirty="0" smtClean="0">
                <a:latin typeface="Arial"/>
                <a:cs typeface="Arial"/>
              </a:rPr>
              <a:t>.</a:t>
            </a:r>
          </a:p>
          <a:p>
            <a:pPr algn="just"/>
            <a:endParaRPr lang="es-ES_tradnl" sz="1200" b="1" dirty="0" smtClean="0">
              <a:latin typeface="Arial"/>
              <a:cs typeface="Arial"/>
            </a:endParaRPr>
          </a:p>
          <a:p>
            <a:pPr algn="just"/>
            <a:r>
              <a:rPr lang="es-ES_tradnl" sz="1700" b="1" dirty="0" err="1" smtClean="0">
                <a:latin typeface="Arial"/>
                <a:cs typeface="Arial"/>
              </a:rPr>
              <a:t>Then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each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sub</a:t>
            </a:r>
            <a:r>
              <a:rPr lang="es-ES_tradnl" sz="1700" b="1" dirty="0" smtClean="0">
                <a:latin typeface="Arial"/>
                <a:cs typeface="Arial"/>
              </a:rPr>
              <a:t>-</a:t>
            </a:r>
            <a:r>
              <a:rPr lang="es-ES_tradnl" sz="1700" b="1" dirty="0" err="1" smtClean="0">
                <a:latin typeface="Arial"/>
                <a:cs typeface="Arial"/>
              </a:rPr>
              <a:t>item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is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grouped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together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to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form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the</a:t>
            </a:r>
            <a:r>
              <a:rPr lang="es-ES_tradnl" sz="1700" b="1" dirty="0" smtClean="0">
                <a:latin typeface="Arial"/>
                <a:cs typeface="Arial"/>
              </a:rPr>
              <a:t> complete </a:t>
            </a:r>
            <a:r>
              <a:rPr lang="es-ES_tradnl" sz="1700" b="1" dirty="0" err="1" smtClean="0">
                <a:latin typeface="Arial"/>
                <a:cs typeface="Arial"/>
              </a:rPr>
              <a:t>work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and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expose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it</a:t>
            </a:r>
            <a:endParaRPr lang="es-ES_tradnl" sz="1700" b="1" dirty="0">
              <a:latin typeface="Arial"/>
              <a:cs typeface="Arial"/>
            </a:endParaRPr>
          </a:p>
        </p:txBody>
      </p:sp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2722042" y="574940"/>
            <a:ext cx="5638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2200" b="1" dirty="0" smtClean="0">
                <a:solidFill>
                  <a:srgbClr val="FFFF00"/>
                </a:solidFill>
                <a:latin typeface="Cooper Black" pitchFamily="-101" charset="0"/>
              </a:rPr>
              <a:t>THE PUZZLE </a:t>
            </a:r>
            <a:r>
              <a:rPr lang="es-ES_tradnl" sz="2200" b="1" dirty="0" smtClean="0">
                <a:solidFill>
                  <a:srgbClr val="FFFF00"/>
                </a:solidFill>
                <a:latin typeface="Cooper Black" pitchFamily="-101" charset="0"/>
              </a:rPr>
              <a:t>METHOD</a:t>
            </a:r>
            <a:endParaRPr lang="es-ES_tradnl" sz="2200" b="1" dirty="0" smtClean="0">
              <a:solidFill>
                <a:srgbClr val="FFFF00"/>
              </a:solidFill>
              <a:latin typeface="Cooper Black" pitchFamily="-101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335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2945490" y="552025"/>
            <a:ext cx="4419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2200" b="1" dirty="0" smtClean="0">
                <a:solidFill>
                  <a:srgbClr val="FFFF00"/>
                </a:solidFill>
                <a:latin typeface="Cooper Black" pitchFamily="-101" charset="0"/>
              </a:rPr>
              <a:t>THE</a:t>
            </a:r>
            <a:r>
              <a:rPr lang="es-ES_tradnl" sz="2200" b="1" dirty="0" smtClean="0">
                <a:solidFill>
                  <a:srgbClr val="FFFF00"/>
                </a:solidFill>
                <a:latin typeface="Cooper Black" pitchFamily="-101" charset="0"/>
              </a:rPr>
              <a:t>  PROJECT  </a:t>
            </a:r>
            <a:r>
              <a:rPr lang="es-ES_tradnl" sz="2200" b="1" dirty="0" smtClean="0">
                <a:solidFill>
                  <a:srgbClr val="FFFF00"/>
                </a:solidFill>
                <a:latin typeface="Cooper Black" pitchFamily="-101" charset="0"/>
              </a:rPr>
              <a:t>METHOD</a:t>
            </a:r>
            <a:endParaRPr lang="es-ES_tradnl" sz="2200" b="1" dirty="0">
              <a:solidFill>
                <a:srgbClr val="FFFF00"/>
              </a:solidFill>
              <a:latin typeface="Cooper Black" pitchFamily="-101" charset="0"/>
            </a:endParaRPr>
          </a:p>
        </p:txBody>
      </p:sp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506757" y="969977"/>
            <a:ext cx="77724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0"/>
            <a:r>
              <a:rPr lang="es-ES_tradnl" b="1" i="1" dirty="0" err="1" smtClean="0">
                <a:solidFill>
                  <a:srgbClr val="800000"/>
                </a:solidFill>
                <a:latin typeface="Arial"/>
                <a:cs typeface="Arial"/>
              </a:rPr>
              <a:t>What</a:t>
            </a:r>
            <a:r>
              <a:rPr lang="es-ES_tradnl" b="1" i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s-ES_tradnl" b="1" i="1" dirty="0" err="1" smtClean="0">
                <a:solidFill>
                  <a:srgbClr val="800000"/>
                </a:solidFill>
                <a:latin typeface="Arial"/>
                <a:cs typeface="Arial"/>
              </a:rPr>
              <a:t>is</a:t>
            </a:r>
            <a:r>
              <a:rPr lang="es-ES_tradnl" b="1" i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s-ES_tradnl" b="1" i="1" dirty="0" err="1" smtClean="0">
                <a:solidFill>
                  <a:srgbClr val="800000"/>
                </a:solidFill>
                <a:latin typeface="Arial"/>
                <a:cs typeface="Arial"/>
              </a:rPr>
              <a:t>it</a:t>
            </a:r>
            <a:r>
              <a:rPr lang="es-ES_tradnl" b="1" i="1" dirty="0" smtClean="0">
                <a:solidFill>
                  <a:srgbClr val="800000"/>
                </a:solidFill>
                <a:latin typeface="Arial"/>
                <a:cs typeface="Arial"/>
              </a:rPr>
              <a:t>?</a:t>
            </a:r>
            <a:endParaRPr lang="es-ES_tradnl" b="1" i="1" dirty="0" smtClean="0">
              <a:solidFill>
                <a:srgbClr val="800000"/>
              </a:solidFill>
              <a:latin typeface="Arial"/>
              <a:cs typeface="Arial"/>
            </a:endParaRPr>
          </a:p>
          <a:p>
            <a:endParaRPr lang="es-ES_tradnl" sz="800" dirty="0" smtClean="0"/>
          </a:p>
          <a:p>
            <a:pPr algn="just"/>
            <a:r>
              <a:rPr lang="es-ES_tradnl" b="1" dirty="0" err="1" smtClean="0">
                <a:latin typeface="Arial"/>
                <a:cs typeface="Arial"/>
              </a:rPr>
              <a:t>It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is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based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on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that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learning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involves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direct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contact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with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object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of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study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through</a:t>
            </a:r>
            <a:r>
              <a:rPr lang="es-ES_tradnl" b="1" dirty="0" smtClean="0">
                <a:latin typeface="Arial"/>
                <a:cs typeface="Arial"/>
              </a:rPr>
              <a:t> a </a:t>
            </a:r>
            <a:r>
              <a:rPr lang="es-ES_tradnl" b="1" dirty="0" err="1" smtClean="0">
                <a:latin typeface="Arial"/>
                <a:cs typeface="Arial"/>
              </a:rPr>
              <a:t>planned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task</a:t>
            </a:r>
            <a:r>
              <a:rPr lang="es-ES_tradnl" b="1" dirty="0" smtClean="0">
                <a:latin typeface="Arial"/>
                <a:cs typeface="Arial"/>
              </a:rPr>
              <a:t>, </a:t>
            </a:r>
            <a:r>
              <a:rPr lang="es-ES_tradnl" b="1" dirty="0" err="1" smtClean="0">
                <a:latin typeface="Arial"/>
                <a:cs typeface="Arial"/>
              </a:rPr>
              <a:t>performing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activities</a:t>
            </a:r>
            <a:r>
              <a:rPr lang="es-ES_tradnl" b="1" dirty="0" smtClean="0">
                <a:latin typeface="Arial"/>
                <a:cs typeface="Arial"/>
              </a:rPr>
              <a:t>, </a:t>
            </a:r>
            <a:r>
              <a:rPr lang="es-ES_tradnl" b="1" dirty="0" err="1" smtClean="0">
                <a:latin typeface="Arial"/>
                <a:cs typeface="Arial"/>
              </a:rPr>
              <a:t>using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resources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and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skills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that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culminate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with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results</a:t>
            </a:r>
            <a:r>
              <a:rPr lang="es-ES_tradnl" b="1" dirty="0" smtClean="0">
                <a:latin typeface="Arial"/>
                <a:cs typeface="Arial"/>
              </a:rPr>
              <a:t> in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form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of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jobs</a:t>
            </a:r>
            <a:r>
              <a:rPr lang="es-ES_tradnl" b="1" dirty="0" smtClean="0">
                <a:latin typeface="Arial"/>
                <a:cs typeface="Arial"/>
              </a:rPr>
              <a:t>, </a:t>
            </a:r>
            <a:r>
              <a:rPr lang="es-ES_tradnl" b="1" dirty="0" err="1" smtClean="0">
                <a:latin typeface="Arial"/>
                <a:cs typeface="Arial"/>
              </a:rPr>
              <a:t>exhibitions</a:t>
            </a:r>
            <a:r>
              <a:rPr lang="es-ES_tradnl" b="1" dirty="0" smtClean="0">
                <a:latin typeface="Arial"/>
                <a:cs typeface="Arial"/>
              </a:rPr>
              <a:t>, </a:t>
            </a:r>
            <a:r>
              <a:rPr lang="es-ES_tradnl" b="1" dirty="0" err="1" smtClean="0">
                <a:latin typeface="Arial"/>
                <a:cs typeface="Arial"/>
              </a:rPr>
              <a:t>objects</a:t>
            </a:r>
            <a:r>
              <a:rPr lang="es-ES_tradnl" b="1" dirty="0" smtClean="0">
                <a:latin typeface="Arial"/>
                <a:cs typeface="Arial"/>
              </a:rPr>
              <a:t>, etc.</a:t>
            </a:r>
          </a:p>
          <a:p>
            <a:pPr algn="just"/>
            <a:endParaRPr lang="es-ES_tradnl" b="1" dirty="0" smtClean="0">
              <a:latin typeface="Arial"/>
              <a:cs typeface="Arial"/>
            </a:endParaRPr>
          </a:p>
          <a:p>
            <a:pPr algn="just"/>
            <a:r>
              <a:rPr lang="es-ES_tradnl" b="1" dirty="0" smtClean="0">
                <a:latin typeface="Arial"/>
                <a:cs typeface="Arial"/>
              </a:rPr>
              <a:t>Project </a:t>
            </a:r>
            <a:r>
              <a:rPr lang="es-ES_tradnl" b="1" dirty="0" err="1" smtClean="0">
                <a:latin typeface="Arial"/>
                <a:cs typeface="Arial"/>
              </a:rPr>
              <a:t>work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puts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students</a:t>
            </a:r>
            <a:r>
              <a:rPr lang="es-ES_tradnl" b="1" dirty="0" smtClean="0">
                <a:latin typeface="Arial"/>
                <a:cs typeface="Arial"/>
              </a:rPr>
              <a:t> at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center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of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learning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process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where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brainstorming</a:t>
            </a:r>
            <a:r>
              <a:rPr lang="es-ES_tradnl" b="1" dirty="0" smtClean="0">
                <a:latin typeface="Arial"/>
                <a:cs typeface="Arial"/>
              </a:rPr>
              <a:t>, </a:t>
            </a:r>
            <a:r>
              <a:rPr lang="es-ES_tradnl" b="1" dirty="0" err="1" smtClean="0">
                <a:latin typeface="Arial"/>
                <a:cs typeface="Arial"/>
              </a:rPr>
              <a:t>creativity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and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collaboration</a:t>
            </a:r>
            <a:r>
              <a:rPr lang="es-ES_tradnl" b="1" dirty="0" smtClean="0">
                <a:latin typeface="Arial"/>
                <a:cs typeface="Arial"/>
              </a:rPr>
              <a:t> come </a:t>
            </a:r>
            <a:r>
              <a:rPr lang="es-ES_tradnl" b="1" dirty="0" err="1" smtClean="0">
                <a:latin typeface="Arial"/>
                <a:cs typeface="Arial"/>
              </a:rPr>
              <a:t>into</a:t>
            </a:r>
            <a:r>
              <a:rPr lang="es-ES_tradnl" b="1" dirty="0" smtClean="0">
                <a:latin typeface="Arial"/>
                <a:cs typeface="Arial"/>
              </a:rPr>
              <a:t> play.</a:t>
            </a:r>
            <a:endParaRPr lang="es-ES_tradnl" b="1" dirty="0">
              <a:latin typeface="Arial"/>
              <a:cs typeface="Arial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/>
        </p:nvGraphicFramePr>
        <p:xfrm>
          <a:off x="612782" y="3729828"/>
          <a:ext cx="5235644" cy="2416997"/>
        </p:xfrm>
        <a:graphic>
          <a:graphicData uri="http://schemas.openxmlformats.org/drawingml/2006/table">
            <a:tbl>
              <a:tblPr/>
              <a:tblGrid>
                <a:gridCol w="1047409"/>
                <a:gridCol w="4188235"/>
              </a:tblGrid>
              <a:tr h="372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ritannic Bold" pitchFamily="-104" charset="0"/>
                          <a:ea typeface="ＭＳ Ｐゴシック" pitchFamily="-104" charset="-128"/>
                          <a:cs typeface="ＭＳ Ｐゴシック" pitchFamily="-104" charset="-128"/>
                        </a:rPr>
                        <a:t>1º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4" charset="2"/>
                        <a:buChar char="v"/>
                        <a:tabLst/>
                        <a:defRPr/>
                      </a:pPr>
                      <a:r>
                        <a:rPr kumimoji="0" lang="es-ES_tradn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pple Casual" charset="0"/>
                          <a:ea typeface="ＭＳ Ｐゴシック" pitchFamily="-104" charset="-128"/>
                          <a:cs typeface="ＭＳ Ｐゴシック" pitchFamily="-104" charset="-128"/>
                        </a:rPr>
                        <a:t>Definition</a:t>
                      </a: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pple Casual" charset="0"/>
                          <a:ea typeface="ＭＳ Ｐゴシック" pitchFamily="-104" charset="-128"/>
                          <a:cs typeface="ＭＳ Ｐゴシック" pitchFamily="-104" charset="-128"/>
                        </a:rPr>
                        <a:t> </a:t>
                      </a:r>
                      <a:r>
                        <a:rPr kumimoji="0" lang="es-ES_tradn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pple Casual" charset="0"/>
                          <a:ea typeface="ＭＳ Ｐゴシック" pitchFamily="-104" charset="-128"/>
                          <a:cs typeface="ＭＳ Ｐゴシック" pitchFamily="-104" charset="-128"/>
                        </a:rPr>
                        <a:t>and</a:t>
                      </a: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pple Casual" charset="0"/>
                          <a:ea typeface="ＭＳ Ｐゴシック" pitchFamily="-104" charset="-128"/>
                          <a:cs typeface="ＭＳ Ｐゴシック" pitchFamily="-104" charset="-128"/>
                        </a:rPr>
                        <a:t> </a:t>
                      </a:r>
                      <a:r>
                        <a:rPr kumimoji="0" lang="es-ES_tradn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pple Casual" charset="0"/>
                          <a:ea typeface="ＭＳ Ｐゴシック" pitchFamily="-104" charset="-128"/>
                          <a:cs typeface="ＭＳ Ｐゴシック" pitchFamily="-104" charset="-128"/>
                        </a:rPr>
                        <a:t>analysis</a:t>
                      </a: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pple Casual" charset="0"/>
                          <a:ea typeface="ＭＳ Ｐゴシック" pitchFamily="-104" charset="-128"/>
                          <a:cs typeface="ＭＳ Ｐゴシック" pitchFamily="-104" charset="-128"/>
                        </a:rPr>
                        <a:t> </a:t>
                      </a:r>
                      <a:r>
                        <a:rPr kumimoji="0" lang="es-ES_tradn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pple Casual" charset="0"/>
                          <a:ea typeface="ＭＳ Ｐゴシック" pitchFamily="-104" charset="-128"/>
                          <a:cs typeface="ＭＳ Ｐゴシック" pitchFamily="-104" charset="-128"/>
                        </a:rPr>
                        <a:t>of</a:t>
                      </a: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pple Casual" charset="0"/>
                          <a:ea typeface="ＭＳ Ｐゴシック" pitchFamily="-104" charset="-128"/>
                          <a:cs typeface="ＭＳ Ｐゴシック" pitchFamily="-104" charset="-128"/>
                        </a:rPr>
                        <a:t> </a:t>
                      </a:r>
                      <a:r>
                        <a:rPr kumimoji="0" lang="es-ES_tradn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pple Casual" charset="0"/>
                          <a:ea typeface="ＭＳ Ｐゴシック" pitchFamily="-104" charset="-128"/>
                          <a:cs typeface="ＭＳ Ｐゴシック" pitchFamily="-104" charset="-128"/>
                        </a:rPr>
                        <a:t>the</a:t>
                      </a: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pple Casual" charset="0"/>
                          <a:ea typeface="ＭＳ Ｐゴシック" pitchFamily="-104" charset="-128"/>
                          <a:cs typeface="ＭＳ Ｐゴシック" pitchFamily="-104" charset="-128"/>
                        </a:rPr>
                        <a:t> </a:t>
                      </a:r>
                      <a:r>
                        <a:rPr kumimoji="0" lang="es-ES_tradn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pple Casual" charset="0"/>
                          <a:ea typeface="ＭＳ Ｐゴシック" pitchFamily="-104" charset="-128"/>
                          <a:cs typeface="ＭＳ Ｐゴシック" pitchFamily="-104" charset="-128"/>
                        </a:rPr>
                        <a:t>problem</a:t>
                      </a:r>
                      <a:endParaRPr kumimoji="0" lang="es-ES_trad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pple Casual" charset="0"/>
                        <a:ea typeface="ＭＳ Ｐゴシック" pitchFamily="-104" charset="-128"/>
                        <a:cs typeface="ＭＳ Ｐゴシック" pitchFamily="-104" charset="-128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06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ritannic Bold" pitchFamily="-104" charset="0"/>
                          <a:ea typeface="ＭＳ Ｐゴシック" pitchFamily="-104" charset="-128"/>
                          <a:cs typeface="ＭＳ Ｐゴシック" pitchFamily="-104" charset="-128"/>
                        </a:rPr>
                        <a:t>2º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4" charset="2"/>
                        <a:buChar char="v"/>
                        <a:tabLst/>
                      </a:pPr>
                      <a:r>
                        <a:rPr kumimoji="0" lang="es-ES_tradn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8538"/>
                          </a:solidFill>
                          <a:effectLst/>
                          <a:latin typeface="Apple Casual" charset="0"/>
                          <a:ea typeface="ＭＳ Ｐゴシック" pitchFamily="-104" charset="-128"/>
                          <a:cs typeface="ＭＳ Ｐゴシック" pitchFamily="-104" charset="-128"/>
                        </a:rPr>
                        <a:t>Searching</a:t>
                      </a: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8538"/>
                          </a:solidFill>
                          <a:effectLst/>
                          <a:latin typeface="Apple Casual" charset="0"/>
                          <a:ea typeface="ＭＳ Ｐゴシック" pitchFamily="-104" charset="-128"/>
                          <a:cs typeface="ＭＳ Ｐゴシック" pitchFamily="-104" charset="-128"/>
                        </a:rPr>
                        <a:t> </a:t>
                      </a:r>
                      <a:r>
                        <a:rPr kumimoji="0" lang="es-ES_tradn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8538"/>
                          </a:solidFill>
                          <a:effectLst/>
                          <a:latin typeface="Apple Casual" charset="0"/>
                          <a:ea typeface="ＭＳ Ｐゴシック" pitchFamily="-104" charset="-128"/>
                          <a:cs typeface="ＭＳ Ｐゴシック" pitchFamily="-104" charset="-128"/>
                        </a:rPr>
                        <a:t>for</a:t>
                      </a: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8538"/>
                          </a:solidFill>
                          <a:effectLst/>
                          <a:latin typeface="Apple Casual" charset="0"/>
                          <a:ea typeface="ＭＳ Ｐゴシック" pitchFamily="-104" charset="-128"/>
                          <a:cs typeface="ＭＳ Ｐゴシック" pitchFamily="-104" charset="-128"/>
                        </a:rPr>
                        <a:t> </a:t>
                      </a:r>
                      <a:r>
                        <a:rPr kumimoji="0" lang="es-ES_tradn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8538"/>
                          </a:solidFill>
                          <a:effectLst/>
                          <a:latin typeface="Apple Casual" charset="0"/>
                          <a:ea typeface="ＭＳ Ｐゴシック" pitchFamily="-104" charset="-128"/>
                          <a:cs typeface="ＭＳ Ｐゴシック" pitchFamily="-104" charset="-128"/>
                        </a:rPr>
                        <a:t>information</a:t>
                      </a:r>
                      <a:endParaRPr kumimoji="0" lang="es-ES_tradnl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8538"/>
                        </a:solidFill>
                        <a:effectLst/>
                        <a:latin typeface="Apple Casual" charset="0"/>
                        <a:ea typeface="ＭＳ Ｐゴシック" pitchFamily="-104" charset="-128"/>
                        <a:cs typeface="ＭＳ Ｐゴシック" pitchFamily="-104" charset="-128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06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ritannic Bold" pitchFamily="-104" charset="0"/>
                          <a:ea typeface="ＭＳ Ｐゴシック" pitchFamily="-104" charset="-128"/>
                          <a:cs typeface="ＭＳ Ｐゴシック" pitchFamily="-104" charset="-128"/>
                        </a:rPr>
                        <a:t>3º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CB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4" charset="2"/>
                        <a:buChar char="v"/>
                        <a:tabLst/>
                      </a:pPr>
                      <a:r>
                        <a:rPr kumimoji="0" lang="es-ES_tradn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4CF2B"/>
                          </a:solidFill>
                          <a:effectLst/>
                          <a:latin typeface="Apple Casual" charset="0"/>
                          <a:ea typeface="ＭＳ Ｐゴシック" pitchFamily="-104" charset="-128"/>
                          <a:cs typeface="ＭＳ Ｐゴシック" pitchFamily="-104" charset="-128"/>
                        </a:rPr>
                        <a:t>Desing</a:t>
                      </a:r>
                      <a:endParaRPr kumimoji="0" lang="es-ES_tradnl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84CF2B"/>
                        </a:solidFill>
                        <a:effectLst/>
                        <a:latin typeface="Apple Casual" charset="0"/>
                        <a:ea typeface="ＭＳ Ｐゴシック" pitchFamily="-104" charset="-128"/>
                        <a:cs typeface="ＭＳ Ｐゴシック" pitchFamily="-104" charset="-128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06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ritannic Bold" pitchFamily="-104" charset="0"/>
                          <a:ea typeface="ＭＳ Ｐゴシック" pitchFamily="-104" charset="-128"/>
                          <a:cs typeface="ＭＳ Ｐゴシック" pitchFamily="-104" charset="-128"/>
                        </a:rPr>
                        <a:t>4º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4" charset="2"/>
                        <a:buChar char="v"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8C4"/>
                          </a:solidFill>
                          <a:effectLst/>
                          <a:latin typeface="Apple Casual" charset="0"/>
                          <a:ea typeface="ＭＳ Ｐゴシック" pitchFamily="-104" charset="-128"/>
                          <a:cs typeface="ＭＳ Ｐゴシック" pitchFamily="-104" charset="-128"/>
                        </a:rPr>
                        <a:t>Planning</a:t>
                      </a:r>
                      <a:endParaRPr kumimoji="0" lang="es-ES_tradnl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668C4"/>
                        </a:solidFill>
                        <a:effectLst/>
                        <a:latin typeface="Apple Casual" charset="0"/>
                        <a:ea typeface="ＭＳ Ｐゴシック" pitchFamily="-104" charset="-128"/>
                        <a:cs typeface="ＭＳ Ｐゴシック" pitchFamily="-104" charset="-128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06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ritannic Bold" pitchFamily="-104" charset="0"/>
                          <a:ea typeface="ＭＳ Ｐゴシック" pitchFamily="-104" charset="-128"/>
                          <a:cs typeface="ＭＳ Ｐゴシック" pitchFamily="-104" charset="-128"/>
                        </a:rPr>
                        <a:t>5º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3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4" charset="2"/>
                        <a:buChar char="v"/>
                        <a:tabLst/>
                      </a:pPr>
                      <a:r>
                        <a:rPr kumimoji="0" lang="es-ES_tradn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EB30FF"/>
                          </a:solidFill>
                          <a:effectLst/>
                          <a:latin typeface="Apple Casual" charset="0"/>
                          <a:ea typeface="ＭＳ Ｐゴシック" pitchFamily="-104" charset="-128"/>
                          <a:cs typeface="ＭＳ Ｐゴシック" pitchFamily="-104" charset="-128"/>
                        </a:rPr>
                        <a:t>Construction</a:t>
                      </a:r>
                      <a:endParaRPr kumimoji="0" lang="es-ES_tradnl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EB30FF"/>
                        </a:solidFill>
                        <a:effectLst/>
                        <a:latin typeface="Apple Casual" charset="0"/>
                        <a:ea typeface="ＭＳ Ｐゴシック" pitchFamily="-104" charset="-128"/>
                        <a:cs typeface="ＭＳ Ｐゴシック" pitchFamily="-104" charset="-128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06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ritannic Bold" pitchFamily="-104" charset="0"/>
                          <a:ea typeface="ＭＳ Ｐゴシック" pitchFamily="-104" charset="-128"/>
                          <a:cs typeface="ＭＳ Ｐゴシック" pitchFamily="-104" charset="-128"/>
                        </a:rPr>
                        <a:t>6º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4" charset="2"/>
                        <a:buChar char="v"/>
                        <a:tabLst/>
                      </a:pPr>
                      <a:r>
                        <a:rPr kumimoji="0" lang="es-ES_tradn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pple Casual" charset="0"/>
                          <a:ea typeface="ＭＳ Ｐゴシック" pitchFamily="-104" charset="-128"/>
                          <a:cs typeface="ＭＳ Ｐゴシック" pitchFamily="-104" charset="-128"/>
                        </a:rPr>
                        <a:t>Evaluation</a:t>
                      </a:r>
                      <a:endParaRPr kumimoji="0" lang="es-ES_tradnl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pple Casual" charset="0"/>
                        <a:ea typeface="ＭＳ Ｐゴシック" pitchFamily="-104" charset="-128"/>
                        <a:cs typeface="ＭＳ Ｐゴシック" pitchFamily="-104" charset="-128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06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itannic Bold" pitchFamily="-104" charset="0"/>
                          <a:ea typeface="ＭＳ Ｐゴシック" pitchFamily="-104" charset="-128"/>
                          <a:cs typeface="ＭＳ Ｐゴシック" pitchFamily="-104" charset="-128"/>
                        </a:rPr>
                        <a:t>7º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C0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4" charset="2"/>
                        <a:buChar char="v"/>
                        <a:tabLst/>
                      </a:pPr>
                      <a:r>
                        <a:rPr kumimoji="0" lang="es-ES_tradn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DDCC0F"/>
                          </a:solidFill>
                          <a:effectLst/>
                          <a:latin typeface="Apple Casual" charset="0"/>
                          <a:ea typeface="ＭＳ Ｐゴシック" pitchFamily="-104" charset="-128"/>
                          <a:cs typeface="ＭＳ Ｐゴシック" pitchFamily="-104" charset="-128"/>
                        </a:rPr>
                        <a:t>Disclosure</a:t>
                      </a:r>
                      <a:endParaRPr kumimoji="0" lang="es-ES_tradnl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DDCC0F"/>
                        </a:solidFill>
                        <a:effectLst/>
                        <a:latin typeface="Apple Casual" charset="0"/>
                        <a:ea typeface="ＭＳ Ｐゴシック" pitchFamily="-104" charset="-128"/>
                        <a:cs typeface="ＭＳ Ｐゴシック" pitchFamily="-104" charset="-128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335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5"/>
          <p:cNvSpPr txBox="1">
            <a:spLocks noChangeArrowheads="1"/>
          </p:cNvSpPr>
          <p:nvPr/>
        </p:nvSpPr>
        <p:spPr bwMode="auto">
          <a:xfrm>
            <a:off x="304800" y="1080269"/>
            <a:ext cx="830580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0"/>
            <a:r>
              <a:rPr lang="es-ES_tradnl" b="1" i="1" dirty="0" err="1" smtClean="0">
                <a:solidFill>
                  <a:srgbClr val="802031"/>
                </a:solidFill>
                <a:latin typeface="Arial"/>
                <a:cs typeface="Arial"/>
              </a:rPr>
              <a:t>Features</a:t>
            </a:r>
            <a:r>
              <a:rPr lang="es-ES_tradnl" b="1" i="1" dirty="0" smtClean="0">
                <a:solidFill>
                  <a:srgbClr val="802031"/>
                </a:solidFill>
                <a:latin typeface="Arial"/>
                <a:cs typeface="Arial"/>
              </a:rPr>
              <a:t>?</a:t>
            </a:r>
          </a:p>
          <a:p>
            <a:endParaRPr lang="es-ES_tradnl" sz="800" dirty="0" smtClean="0"/>
          </a:p>
          <a:p>
            <a:pPr algn="just">
              <a:buFontTx/>
              <a:buChar char="-"/>
            </a:pP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Work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on</a:t>
            </a:r>
            <a:r>
              <a:rPr lang="es-ES_tradnl" sz="1600" b="1" dirty="0" smtClean="0">
                <a:latin typeface="Arial"/>
                <a:cs typeface="Arial"/>
              </a:rPr>
              <a:t> real </a:t>
            </a:r>
            <a:r>
              <a:rPr lang="es-ES_tradnl" sz="1600" b="1" dirty="0" err="1" smtClean="0">
                <a:latin typeface="Arial"/>
                <a:cs typeface="Arial"/>
              </a:rPr>
              <a:t>problems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and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involve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various</a:t>
            </a:r>
            <a:r>
              <a:rPr lang="es-ES_tradnl" sz="1600" b="1" dirty="0" smtClean="0">
                <a:latin typeface="Arial"/>
                <a:cs typeface="Arial"/>
              </a:rPr>
              <a:t> disciplines.</a:t>
            </a:r>
            <a:endParaRPr lang="es-ES_tradnl" sz="1600" b="1" dirty="0" smtClean="0">
              <a:latin typeface="Arial"/>
              <a:cs typeface="Arial"/>
            </a:endParaRPr>
          </a:p>
          <a:p>
            <a:pPr algn="just">
              <a:buFontTx/>
              <a:buChar char="-"/>
            </a:pP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The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activities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to</a:t>
            </a:r>
            <a:r>
              <a:rPr lang="es-ES_tradnl" sz="1600" b="1" dirty="0" smtClean="0">
                <a:latin typeface="Arial"/>
                <a:cs typeface="Arial"/>
              </a:rPr>
              <a:t> be </a:t>
            </a:r>
            <a:r>
              <a:rPr lang="es-ES_tradnl" sz="1600" b="1" dirty="0" err="1" smtClean="0">
                <a:latin typeface="Arial"/>
                <a:cs typeface="Arial"/>
              </a:rPr>
              <a:t>carried</a:t>
            </a:r>
            <a:r>
              <a:rPr lang="es-ES_tradnl" sz="1600" b="1" dirty="0" smtClean="0">
                <a:latin typeface="Arial"/>
                <a:cs typeface="Arial"/>
              </a:rPr>
              <a:t> out, </a:t>
            </a:r>
            <a:r>
              <a:rPr lang="es-ES_tradnl" sz="1600" b="1" dirty="0" err="1" smtClean="0">
                <a:latin typeface="Arial"/>
                <a:cs typeface="Arial"/>
              </a:rPr>
              <a:t>the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documentation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to</a:t>
            </a:r>
            <a:r>
              <a:rPr lang="es-ES_tradnl" sz="1600" b="1" dirty="0" smtClean="0">
                <a:latin typeface="Arial"/>
                <a:cs typeface="Arial"/>
              </a:rPr>
              <a:t> be </a:t>
            </a:r>
            <a:r>
              <a:rPr lang="es-ES_tradnl" sz="1600" b="1" dirty="0" err="1" smtClean="0">
                <a:latin typeface="Arial"/>
                <a:cs typeface="Arial"/>
              </a:rPr>
              <a:t>delivered</a:t>
            </a:r>
            <a:r>
              <a:rPr lang="es-ES_tradnl" sz="1600" b="1" dirty="0" smtClean="0">
                <a:latin typeface="Arial"/>
                <a:cs typeface="Arial"/>
              </a:rPr>
              <a:t>, </a:t>
            </a:r>
            <a:r>
              <a:rPr lang="es-ES_tradnl" sz="1600" b="1" dirty="0" err="1" smtClean="0">
                <a:latin typeface="Arial"/>
                <a:cs typeface="Arial"/>
              </a:rPr>
              <a:t>deadlines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and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evaluation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criteria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have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to</a:t>
            </a:r>
            <a:r>
              <a:rPr lang="es-ES_tradnl" sz="1600" b="1" dirty="0" smtClean="0">
                <a:latin typeface="Arial"/>
                <a:cs typeface="Arial"/>
              </a:rPr>
              <a:t> be </a:t>
            </a:r>
            <a:r>
              <a:rPr lang="es-ES_tradnl" sz="1600" b="1" dirty="0" err="1" smtClean="0">
                <a:latin typeface="Arial"/>
                <a:cs typeface="Arial"/>
              </a:rPr>
              <a:t>defined</a:t>
            </a:r>
            <a:r>
              <a:rPr lang="es-ES_tradnl" sz="1600" b="1" dirty="0" smtClean="0">
                <a:latin typeface="Arial"/>
                <a:cs typeface="Arial"/>
              </a:rPr>
              <a:t>.</a:t>
            </a:r>
            <a:endParaRPr lang="es-ES_tradnl" sz="1600" b="1" dirty="0" smtClean="0">
              <a:latin typeface="Arial"/>
              <a:cs typeface="Arial"/>
            </a:endParaRPr>
          </a:p>
          <a:p>
            <a:pPr algn="just">
              <a:buFontTx/>
              <a:buChar char="-"/>
            </a:pP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It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requires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understanding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of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the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task</a:t>
            </a:r>
            <a:r>
              <a:rPr lang="es-ES_tradnl" sz="1600" b="1" dirty="0" smtClean="0">
                <a:latin typeface="Arial"/>
                <a:cs typeface="Arial"/>
              </a:rPr>
              <a:t>, planning, </a:t>
            </a:r>
            <a:r>
              <a:rPr lang="es-ES_tradnl" sz="1600" b="1" dirty="0" err="1" smtClean="0">
                <a:latin typeface="Arial"/>
                <a:cs typeface="Arial"/>
              </a:rPr>
              <a:t>searching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for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various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sources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of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information</a:t>
            </a:r>
            <a:r>
              <a:rPr lang="es-ES_tradnl" sz="1600" b="1" dirty="0" smtClean="0">
                <a:latin typeface="Arial"/>
                <a:cs typeface="Arial"/>
              </a:rPr>
              <a:t>, </a:t>
            </a:r>
            <a:r>
              <a:rPr lang="es-ES_tradnl" sz="1600" b="1" dirty="0" err="1" smtClean="0">
                <a:latin typeface="Arial"/>
                <a:cs typeface="Arial"/>
              </a:rPr>
              <a:t>teamwork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and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the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realization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of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the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project</a:t>
            </a:r>
            <a:r>
              <a:rPr lang="es-ES_tradnl" sz="1600" b="1" dirty="0" smtClean="0">
                <a:latin typeface="Arial"/>
                <a:cs typeface="Arial"/>
              </a:rPr>
              <a:t>.</a:t>
            </a:r>
            <a:endParaRPr lang="es-ES_tradnl" sz="1600" b="1" dirty="0" smtClean="0">
              <a:latin typeface="Arial"/>
              <a:cs typeface="Arial"/>
            </a:endParaRPr>
          </a:p>
          <a:p>
            <a:pPr algn="just">
              <a:buFontTx/>
              <a:buChar char="-"/>
            </a:pP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Allows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you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to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globalize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content</a:t>
            </a:r>
            <a:r>
              <a:rPr lang="es-ES_tradnl" sz="1600" b="1" dirty="0" smtClean="0">
                <a:latin typeface="Arial"/>
                <a:cs typeface="Arial"/>
              </a:rPr>
              <a:t>.</a:t>
            </a:r>
            <a:endParaRPr lang="es-ES_tradnl" sz="1600" b="1" dirty="0" smtClean="0">
              <a:latin typeface="Arial"/>
              <a:cs typeface="Arial"/>
            </a:endParaRPr>
          </a:p>
          <a:p>
            <a:pPr algn="just">
              <a:buFontTx/>
              <a:buChar char="-"/>
            </a:pP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Students</a:t>
            </a:r>
            <a:r>
              <a:rPr lang="es-ES_tradnl" sz="1600" b="1" dirty="0" smtClean="0">
                <a:latin typeface="Arial"/>
                <a:cs typeface="Arial"/>
              </a:rPr>
              <a:t>, </a:t>
            </a:r>
            <a:r>
              <a:rPr lang="es-ES_tradnl" sz="1600" b="1" dirty="0" err="1" smtClean="0">
                <a:latin typeface="Arial"/>
                <a:cs typeface="Arial"/>
              </a:rPr>
              <a:t>they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lead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the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initiative</a:t>
            </a:r>
            <a:r>
              <a:rPr lang="es-ES_tradnl" sz="1600" b="1" dirty="0" smtClean="0">
                <a:latin typeface="Arial"/>
                <a:cs typeface="Arial"/>
              </a:rPr>
              <a:t>, </a:t>
            </a:r>
            <a:r>
              <a:rPr lang="es-ES_tradnl" sz="1600" b="1" dirty="0" err="1" smtClean="0">
                <a:latin typeface="Arial"/>
                <a:cs typeface="Arial"/>
              </a:rPr>
              <a:t>work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autonomously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with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the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help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of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the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teacher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who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provides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them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with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resources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and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collaborates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with</a:t>
            </a:r>
            <a:r>
              <a:rPr lang="es-ES_tradnl" sz="1600" b="1" dirty="0" smtClean="0"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latin typeface="Arial"/>
                <a:cs typeface="Arial"/>
              </a:rPr>
              <a:t>them</a:t>
            </a:r>
            <a:r>
              <a:rPr lang="es-ES_tradnl" sz="1600" b="1" dirty="0" smtClean="0">
                <a:latin typeface="Arial"/>
                <a:cs typeface="Arial"/>
              </a:rPr>
              <a:t>.</a:t>
            </a:r>
            <a:endParaRPr lang="es-ES_tradnl" sz="1600" b="1" dirty="0">
              <a:latin typeface="Arial"/>
              <a:cs typeface="Arial"/>
            </a:endParaRPr>
          </a:p>
        </p:txBody>
      </p:sp>
      <p:pic>
        <p:nvPicPr>
          <p:cNvPr id="8" name="Imagen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210" y="3679433"/>
            <a:ext cx="4431572" cy="246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2945490" y="552025"/>
            <a:ext cx="4419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2200" b="1" dirty="0" smtClean="0">
                <a:solidFill>
                  <a:srgbClr val="FFFF00"/>
                </a:solidFill>
                <a:latin typeface="Cooper Black" pitchFamily="-101" charset="0"/>
              </a:rPr>
              <a:t>THE</a:t>
            </a:r>
            <a:r>
              <a:rPr lang="es-ES_tradnl" sz="2200" b="1" dirty="0" smtClean="0">
                <a:solidFill>
                  <a:srgbClr val="FFFF00"/>
                </a:solidFill>
                <a:latin typeface="Cooper Black" pitchFamily="-101" charset="0"/>
              </a:rPr>
              <a:t>  PROJECT  </a:t>
            </a:r>
            <a:r>
              <a:rPr lang="es-ES_tradnl" sz="2200" b="1" dirty="0" smtClean="0">
                <a:solidFill>
                  <a:srgbClr val="FFFF00"/>
                </a:solidFill>
                <a:latin typeface="Cooper Black" pitchFamily="-101" charset="0"/>
              </a:rPr>
              <a:t>METHOD</a:t>
            </a:r>
            <a:endParaRPr lang="es-ES_tradnl" sz="2200" b="1" dirty="0">
              <a:solidFill>
                <a:srgbClr val="FFFF00"/>
              </a:solidFill>
              <a:latin typeface="Cooper Black" pitchFamily="-101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335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alphaModFix amt="72000"/>
          </a:blip>
          <a:srcRect/>
          <a:stretch>
            <a:fillRect/>
          </a:stretch>
        </p:blipFill>
        <p:spPr bwMode="auto">
          <a:xfrm>
            <a:off x="558987" y="1065665"/>
            <a:ext cx="6598880" cy="48644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7" name="CuadroTexto 6"/>
          <p:cNvSpPr txBox="1"/>
          <p:nvPr/>
        </p:nvSpPr>
        <p:spPr>
          <a:xfrm>
            <a:off x="1474231" y="1385364"/>
            <a:ext cx="2690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cap="all" dirty="0" err="1" smtClean="0">
                <a:solidFill>
                  <a:srgbClr val="0000FF"/>
                </a:solidFill>
                <a:latin typeface="Britannic Bold"/>
                <a:cs typeface="Britannic Bold"/>
              </a:rPr>
              <a:t>template</a:t>
            </a:r>
            <a:r>
              <a:rPr lang="es-ES_tradnl" sz="1200" cap="all" dirty="0" smtClean="0">
                <a:solidFill>
                  <a:srgbClr val="0000FF"/>
                </a:solidFill>
                <a:latin typeface="Britannic Bold"/>
                <a:cs typeface="Britannic Bold"/>
              </a:rPr>
              <a:t> </a:t>
            </a:r>
            <a:r>
              <a:rPr lang="es-ES_tradnl" sz="1200" cap="all" dirty="0" err="1" smtClean="0">
                <a:solidFill>
                  <a:srgbClr val="0000FF"/>
                </a:solidFill>
                <a:latin typeface="Britannic Bold"/>
                <a:cs typeface="Britannic Bold"/>
              </a:rPr>
              <a:t>to</a:t>
            </a:r>
            <a:r>
              <a:rPr lang="es-ES_tradnl" sz="1200" cap="all" dirty="0" smtClean="0">
                <a:solidFill>
                  <a:srgbClr val="0000FF"/>
                </a:solidFill>
                <a:latin typeface="Britannic Bold"/>
                <a:cs typeface="Britannic Bold"/>
              </a:rPr>
              <a:t> </a:t>
            </a:r>
            <a:r>
              <a:rPr lang="es-ES_tradnl" sz="1200" cap="all" dirty="0" err="1" smtClean="0">
                <a:solidFill>
                  <a:srgbClr val="0000FF"/>
                </a:solidFill>
                <a:latin typeface="Britannic Bold"/>
                <a:cs typeface="Britannic Bold"/>
              </a:rPr>
              <a:t>schedule</a:t>
            </a:r>
            <a:r>
              <a:rPr lang="es-ES_tradnl" sz="1200" cap="all" dirty="0" smtClean="0">
                <a:solidFill>
                  <a:srgbClr val="0000FF"/>
                </a:solidFill>
                <a:latin typeface="Britannic Bold"/>
                <a:cs typeface="Britannic Bold"/>
              </a:rPr>
              <a:t> a </a:t>
            </a:r>
            <a:r>
              <a:rPr lang="es-ES_tradnl" sz="1200" cap="all" dirty="0" err="1" smtClean="0">
                <a:solidFill>
                  <a:srgbClr val="0000FF"/>
                </a:solidFill>
                <a:latin typeface="Britannic Bold"/>
                <a:cs typeface="Britannic Bold"/>
              </a:rPr>
              <a:t>project</a:t>
            </a:r>
            <a:endParaRPr lang="es-ES_tradnl" sz="1200" cap="all" dirty="0">
              <a:solidFill>
                <a:srgbClr val="0000FF"/>
              </a:solidFill>
              <a:latin typeface="Britannic Bold"/>
              <a:cs typeface="Britannic Bold"/>
            </a:endParaRPr>
          </a:p>
        </p:txBody>
      </p:sp>
      <p:sp>
        <p:nvSpPr>
          <p:cNvPr id="8" name="CuadroTexto 7"/>
          <p:cNvSpPr txBox="1">
            <a:spLocks noChangeArrowheads="1"/>
          </p:cNvSpPr>
          <p:nvPr/>
        </p:nvSpPr>
        <p:spPr bwMode="auto">
          <a:xfrm>
            <a:off x="2945490" y="552025"/>
            <a:ext cx="4419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2200" b="1" dirty="0" smtClean="0">
                <a:solidFill>
                  <a:srgbClr val="FFFF00"/>
                </a:solidFill>
                <a:latin typeface="Cooper Black" pitchFamily="-101" charset="0"/>
              </a:rPr>
              <a:t>THE</a:t>
            </a:r>
            <a:r>
              <a:rPr lang="es-ES_tradnl" sz="2200" b="1" dirty="0" smtClean="0">
                <a:solidFill>
                  <a:srgbClr val="FFFF00"/>
                </a:solidFill>
                <a:latin typeface="Cooper Black" pitchFamily="-101" charset="0"/>
              </a:rPr>
              <a:t>  PROJECT  </a:t>
            </a:r>
            <a:r>
              <a:rPr lang="es-ES_tradnl" sz="2200" b="1" dirty="0" smtClean="0">
                <a:solidFill>
                  <a:srgbClr val="FFFF00"/>
                </a:solidFill>
                <a:latin typeface="Cooper Black" pitchFamily="-101" charset="0"/>
              </a:rPr>
              <a:t>METHOD</a:t>
            </a:r>
            <a:endParaRPr lang="es-ES_tradnl" sz="2200" b="1" dirty="0">
              <a:solidFill>
                <a:srgbClr val="FFFF00"/>
              </a:solidFill>
              <a:latin typeface="Cooper Black" pitchFamily="-101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335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210838" y="955941"/>
            <a:ext cx="8382000" cy="18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b="1" i="1" dirty="0" err="1" smtClean="0">
                <a:solidFill>
                  <a:srgbClr val="800000"/>
                </a:solidFill>
              </a:rPr>
              <a:t>What's</a:t>
            </a:r>
            <a:r>
              <a:rPr lang="es-ES_tradnl" b="1" i="1" dirty="0" smtClean="0">
                <a:solidFill>
                  <a:srgbClr val="800000"/>
                </a:solidFill>
              </a:rPr>
              <a:t> </a:t>
            </a:r>
            <a:r>
              <a:rPr lang="es-ES_tradnl" b="1" i="1" dirty="0" err="1" smtClean="0">
                <a:solidFill>
                  <a:srgbClr val="800000"/>
                </a:solidFill>
              </a:rPr>
              <a:t>the</a:t>
            </a:r>
            <a:r>
              <a:rPr lang="es-ES_tradnl" b="1" i="1" dirty="0" smtClean="0">
                <a:solidFill>
                  <a:srgbClr val="800000"/>
                </a:solidFill>
              </a:rPr>
              <a:t> favor</a:t>
            </a:r>
            <a:r>
              <a:rPr lang="es-ES_tradnl" b="1" i="1" dirty="0" smtClean="0">
                <a:solidFill>
                  <a:srgbClr val="800000"/>
                </a:solidFill>
              </a:rPr>
              <a:t>?</a:t>
            </a:r>
          </a:p>
          <a:p>
            <a:endParaRPr lang="es-ES_tradnl" sz="800" dirty="0" smtClean="0">
              <a:solidFill>
                <a:srgbClr val="800000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es-ES_tradnl" b="1" dirty="0" err="1" smtClean="0"/>
              <a:t>•</a:t>
            </a:r>
            <a:r>
              <a:rPr lang="es-ES_tradnl" b="1" dirty="0" err="1" smtClean="0"/>
              <a:t>Students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learn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to</a:t>
            </a:r>
            <a:r>
              <a:rPr lang="es-ES_tradnl" b="1" dirty="0" smtClean="0"/>
              <a:t> </a:t>
            </a:r>
            <a:r>
              <a:rPr lang="es-ES_tradnl" b="1" dirty="0" err="1" smtClean="0"/>
              <a:t>make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their</a:t>
            </a:r>
            <a:r>
              <a:rPr lang="es-ES_tradnl" b="1" dirty="0" smtClean="0"/>
              <a:t> </a:t>
            </a:r>
            <a:r>
              <a:rPr lang="es-ES_tradnl" b="1" dirty="0" err="1" smtClean="0"/>
              <a:t>own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decisions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and</a:t>
            </a:r>
            <a:r>
              <a:rPr lang="es-ES_tradnl" b="1" dirty="0" smtClean="0"/>
              <a:t> </a:t>
            </a:r>
            <a:r>
              <a:rPr lang="es-ES_tradnl" b="1" dirty="0" err="1" smtClean="0"/>
              <a:t>act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independently</a:t>
            </a:r>
            <a:r>
              <a:rPr lang="es-ES_tradnl" b="1" dirty="0" smtClean="0"/>
              <a:t>.</a:t>
            </a:r>
          </a:p>
          <a:p>
            <a:pPr algn="just">
              <a:spcBef>
                <a:spcPts val="600"/>
              </a:spcBef>
            </a:pPr>
            <a:r>
              <a:rPr lang="es-ES_tradnl" b="1" dirty="0" err="1" smtClean="0"/>
              <a:t>•</a:t>
            </a:r>
            <a:r>
              <a:rPr lang="es-ES_tradnl" b="1" dirty="0" smtClean="0"/>
              <a:t> </a:t>
            </a:r>
            <a:r>
              <a:rPr lang="es-ES_tradnl" b="1" dirty="0" err="1" smtClean="0"/>
              <a:t>Improves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motivation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to</a:t>
            </a:r>
            <a:r>
              <a:rPr lang="es-ES_tradnl" b="1" dirty="0" smtClean="0"/>
              <a:t> </a:t>
            </a:r>
            <a:r>
              <a:rPr lang="es-ES_tradnl" b="1" dirty="0" err="1" smtClean="0"/>
              <a:t>learn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because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it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relies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on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experience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and</a:t>
            </a:r>
            <a:r>
              <a:rPr lang="es-ES_tradnl" b="1" dirty="0" smtClean="0"/>
              <a:t> </a:t>
            </a:r>
            <a:r>
              <a:rPr lang="es-ES_tradnl" b="1" dirty="0" err="1" smtClean="0"/>
              <a:t>allows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you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to</a:t>
            </a:r>
            <a:r>
              <a:rPr lang="es-ES_tradnl" b="1" dirty="0" smtClean="0"/>
              <a:t> </a:t>
            </a:r>
            <a:r>
              <a:rPr lang="es-ES_tradnl" b="1" dirty="0" err="1" smtClean="0"/>
              <a:t>apply</a:t>
            </a:r>
            <a:r>
              <a:rPr lang="es-ES_tradnl" b="1" dirty="0" smtClean="0"/>
              <a:t> </a:t>
            </a:r>
            <a:r>
              <a:rPr lang="es-ES_tradnl" b="1" dirty="0" err="1" smtClean="0"/>
              <a:t>what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you</a:t>
            </a:r>
            <a:r>
              <a:rPr lang="es-ES_tradnl" b="1" dirty="0" smtClean="0"/>
              <a:t> </a:t>
            </a:r>
            <a:r>
              <a:rPr lang="es-ES_tradnl" b="1" dirty="0" err="1" smtClean="0"/>
              <a:t>have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previously</a:t>
            </a:r>
            <a:r>
              <a:rPr lang="es-ES_tradnl" b="1" dirty="0" smtClean="0"/>
              <a:t> </a:t>
            </a:r>
            <a:r>
              <a:rPr lang="es-ES_tradnl" b="1" dirty="0" err="1" smtClean="0"/>
              <a:t>learned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to</a:t>
            </a:r>
            <a:r>
              <a:rPr lang="es-ES_tradnl" b="1" dirty="0" smtClean="0"/>
              <a:t> </a:t>
            </a:r>
            <a:r>
              <a:rPr lang="es-ES_tradnl" b="1" dirty="0" err="1" smtClean="0"/>
              <a:t>specific</a:t>
            </a:r>
            <a:r>
              <a:rPr lang="es-ES_tradnl" b="1" dirty="0" smtClean="0"/>
              <a:t> </a:t>
            </a:r>
            <a:r>
              <a:rPr lang="es-ES_tradnl" b="1" dirty="0" err="1" smtClean="0"/>
              <a:t>situations</a:t>
            </a:r>
            <a:r>
              <a:rPr lang="es-ES_tradnl" b="1" dirty="0" smtClean="0"/>
              <a:t>.</a:t>
            </a:r>
          </a:p>
          <a:p>
            <a:pPr algn="just">
              <a:spcBef>
                <a:spcPts val="600"/>
              </a:spcBef>
            </a:pPr>
            <a:r>
              <a:rPr lang="es-ES_tradnl" b="1" dirty="0" err="1" smtClean="0"/>
              <a:t>•</a:t>
            </a:r>
            <a:r>
              <a:rPr lang="es-ES_tradnl" b="1" dirty="0" smtClean="0"/>
              <a:t> </a:t>
            </a:r>
            <a:r>
              <a:rPr lang="es-ES_tradnl" b="1" dirty="0" err="1" smtClean="0"/>
              <a:t>Strengthens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student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confidence</a:t>
            </a:r>
            <a:r>
              <a:rPr lang="es-ES_tradnl" b="1" dirty="0" smtClean="0"/>
              <a:t> in </a:t>
            </a:r>
            <a:r>
              <a:rPr lang="es-ES_tradnl" b="1" dirty="0" err="1" smtClean="0"/>
              <a:t>themselves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and</a:t>
            </a:r>
            <a:r>
              <a:rPr lang="es-ES_tradnl" b="1" dirty="0" smtClean="0"/>
              <a:t> </a:t>
            </a:r>
            <a:r>
              <a:rPr lang="es-ES_tradnl" b="1" dirty="0" err="1" smtClean="0"/>
              <a:t>encourages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research</a:t>
            </a:r>
            <a:r>
              <a:rPr lang="es-ES_tradnl" b="1" dirty="0" smtClean="0"/>
              <a:t> </a:t>
            </a:r>
            <a:r>
              <a:rPr lang="es-ES_tradnl" b="1" dirty="0" err="1" smtClean="0"/>
              <a:t>learning</a:t>
            </a:r>
            <a:r>
              <a:rPr lang="es-ES_tradnl" b="1" dirty="0" smtClean="0"/>
              <a:t>.</a:t>
            </a:r>
            <a:endParaRPr lang="es-ES_tradnl" b="1" dirty="0"/>
          </a:p>
        </p:txBody>
      </p:sp>
      <p:sp>
        <p:nvSpPr>
          <p:cNvPr id="8" name="Rectángulo 5"/>
          <p:cNvSpPr>
            <a:spLocks noChangeArrowheads="1"/>
          </p:cNvSpPr>
          <p:nvPr/>
        </p:nvSpPr>
        <p:spPr bwMode="auto">
          <a:xfrm>
            <a:off x="704441" y="2943728"/>
            <a:ext cx="44196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sz="1200" i="1" dirty="0" err="1" smtClean="0">
                <a:solidFill>
                  <a:srgbClr val="0000FF"/>
                </a:solidFill>
                <a:latin typeface="Apple Casual" charset="0"/>
              </a:rPr>
              <a:t>Example</a:t>
            </a:r>
            <a:r>
              <a:rPr lang="es-ES_tradnl" sz="1200" i="1" dirty="0" smtClean="0">
                <a:solidFill>
                  <a:srgbClr val="0000FF"/>
                </a:solidFill>
                <a:latin typeface="Apple Casual" charset="0"/>
              </a:rPr>
              <a:t> </a:t>
            </a:r>
            <a:r>
              <a:rPr lang="es-ES_tradnl" sz="1200" i="1" dirty="0" err="1" smtClean="0">
                <a:solidFill>
                  <a:srgbClr val="0000FF"/>
                </a:solidFill>
                <a:latin typeface="Apple Casual" charset="0"/>
              </a:rPr>
              <a:t>of</a:t>
            </a:r>
            <a:r>
              <a:rPr lang="es-ES_tradnl" sz="1200" i="1" dirty="0" smtClean="0">
                <a:solidFill>
                  <a:srgbClr val="0000FF"/>
                </a:solidFill>
                <a:latin typeface="Apple Casual" charset="0"/>
              </a:rPr>
              <a:t> </a:t>
            </a:r>
            <a:r>
              <a:rPr lang="es-ES_tradnl" sz="1200" i="1" dirty="0" err="1" smtClean="0">
                <a:solidFill>
                  <a:srgbClr val="0000FF"/>
                </a:solidFill>
                <a:latin typeface="Apple Casual" charset="0"/>
              </a:rPr>
              <a:t>collaborative</a:t>
            </a:r>
            <a:r>
              <a:rPr lang="es-ES_tradnl" sz="1200" i="1" dirty="0" smtClean="0">
                <a:solidFill>
                  <a:srgbClr val="0000FF"/>
                </a:solidFill>
                <a:latin typeface="Apple Casual" charset="0"/>
              </a:rPr>
              <a:t> </a:t>
            </a:r>
            <a:r>
              <a:rPr lang="es-ES_tradnl" sz="1200" i="1" dirty="0" err="1" smtClean="0">
                <a:solidFill>
                  <a:srgbClr val="0000FF"/>
                </a:solidFill>
                <a:latin typeface="Apple Casual" charset="0"/>
              </a:rPr>
              <a:t>research</a:t>
            </a:r>
            <a:r>
              <a:rPr lang="es-ES_tradnl" sz="1200" i="1" dirty="0" smtClean="0">
                <a:solidFill>
                  <a:srgbClr val="0000FF"/>
                </a:solidFill>
                <a:latin typeface="Apple Casual" charset="0"/>
              </a:rPr>
              <a:t> </a:t>
            </a:r>
            <a:r>
              <a:rPr lang="es-ES_tradnl" sz="1200" i="1" dirty="0" err="1" smtClean="0">
                <a:solidFill>
                  <a:srgbClr val="0000FF"/>
                </a:solidFill>
                <a:latin typeface="Apple Casual" charset="0"/>
              </a:rPr>
              <a:t>project</a:t>
            </a:r>
            <a:r>
              <a:rPr lang="es-ES_tradnl" sz="1200" i="1" dirty="0" smtClean="0">
                <a:solidFill>
                  <a:srgbClr val="0000FF"/>
                </a:solidFill>
                <a:latin typeface="Apple Casual" charset="0"/>
              </a:rPr>
              <a:t> </a:t>
            </a:r>
            <a:r>
              <a:rPr lang="es-ES_tradnl" sz="1200" i="1" dirty="0" err="1" smtClean="0">
                <a:solidFill>
                  <a:srgbClr val="0000FF"/>
                </a:solidFill>
                <a:latin typeface="Apple Casual" charset="0"/>
              </a:rPr>
              <a:t>on</a:t>
            </a:r>
            <a:r>
              <a:rPr lang="es-ES_tradnl" sz="1200" i="1" dirty="0" smtClean="0">
                <a:solidFill>
                  <a:srgbClr val="0000FF"/>
                </a:solidFill>
                <a:latin typeface="Apple Casual" charset="0"/>
              </a:rPr>
              <a:t> primates, </a:t>
            </a:r>
            <a:r>
              <a:rPr lang="es-ES_tradnl" sz="1200" i="1" dirty="0" err="1" smtClean="0">
                <a:solidFill>
                  <a:srgbClr val="0000FF"/>
                </a:solidFill>
                <a:latin typeface="Apple Casual" charset="0"/>
              </a:rPr>
              <a:t>organization</a:t>
            </a:r>
            <a:r>
              <a:rPr lang="es-ES_tradnl" sz="1200" i="1" dirty="0" smtClean="0">
                <a:solidFill>
                  <a:srgbClr val="0000FF"/>
                </a:solidFill>
                <a:latin typeface="Apple Casual" charset="0"/>
              </a:rPr>
              <a:t>:</a:t>
            </a:r>
            <a:endParaRPr lang="es-ES_tradnl" sz="1200" i="1" dirty="0" smtClean="0">
              <a:solidFill>
                <a:srgbClr val="0000FF"/>
              </a:solidFill>
              <a:latin typeface="Apple Casual" charset="0"/>
            </a:endParaRPr>
          </a:p>
          <a:p>
            <a:pPr algn="just"/>
            <a:endParaRPr lang="es-ES_tradnl" sz="900" dirty="0">
              <a:solidFill>
                <a:srgbClr val="EB30FF"/>
              </a:solidFill>
              <a:latin typeface="Apple Casual" charset="0"/>
            </a:endParaRPr>
          </a:p>
          <a:p>
            <a:pPr algn="just">
              <a:buFontTx/>
              <a:buChar char="-"/>
            </a:pPr>
            <a:r>
              <a:rPr lang="es-ES_tradnl" sz="1100" dirty="0" smtClean="0">
                <a:solidFill>
                  <a:srgbClr val="FF0000"/>
                </a:solidFill>
                <a:latin typeface="Chalkboard" pitchFamily="-101" charset="0"/>
              </a:rPr>
              <a:t> </a:t>
            </a:r>
            <a:r>
              <a:rPr lang="es-ES_tradnl" sz="1100" dirty="0" smtClean="0">
                <a:solidFill>
                  <a:srgbClr val="FF0000"/>
                </a:solidFill>
                <a:latin typeface="Chalkboard" pitchFamily="-101" charset="0"/>
              </a:rPr>
              <a:t>Team </a:t>
            </a:r>
            <a:r>
              <a:rPr lang="es-ES_tradnl" sz="1100" dirty="0" err="1" smtClean="0">
                <a:solidFill>
                  <a:srgbClr val="FF0000"/>
                </a:solidFill>
                <a:latin typeface="Chalkboard" pitchFamily="-101" charset="0"/>
              </a:rPr>
              <a:t>building</a:t>
            </a:r>
            <a:r>
              <a:rPr lang="es-ES_tradnl" sz="1100" dirty="0" smtClean="0">
                <a:solidFill>
                  <a:srgbClr val="FF0000"/>
                </a:solidFill>
                <a:latin typeface="Chalkboard" pitchFamily="-101" charset="0"/>
              </a:rPr>
              <a:t>.</a:t>
            </a:r>
            <a:endParaRPr lang="es-ES_tradnl" sz="1100" dirty="0" smtClean="0">
              <a:solidFill>
                <a:srgbClr val="FF0000"/>
              </a:solidFill>
              <a:latin typeface="Chalkboard" pitchFamily="-101" charset="0"/>
            </a:endParaRPr>
          </a:p>
          <a:p>
            <a:pPr algn="just">
              <a:buFontTx/>
              <a:buChar char="-"/>
            </a:pPr>
            <a:r>
              <a:rPr lang="es-ES_tradnl" sz="1100" dirty="0" smtClean="0">
                <a:solidFill>
                  <a:srgbClr val="FF0000"/>
                </a:solidFill>
                <a:latin typeface="Chalkboard" pitchFamily="-101" charset="0"/>
              </a:rPr>
              <a:t> </a:t>
            </a:r>
            <a:r>
              <a:rPr lang="es-ES_tradnl" sz="1100" dirty="0" err="1" smtClean="0">
                <a:solidFill>
                  <a:srgbClr val="FF0000"/>
                </a:solidFill>
                <a:latin typeface="Chalkboard" pitchFamily="-101" charset="0"/>
              </a:rPr>
              <a:t>The</a:t>
            </a:r>
            <a:r>
              <a:rPr lang="es-ES_tradnl" sz="1100" dirty="0" smtClean="0">
                <a:solidFill>
                  <a:srgbClr val="FF0000"/>
                </a:solidFill>
                <a:latin typeface="Chalkboard" pitchFamily="-101" charset="0"/>
              </a:rPr>
              <a:t> </a:t>
            </a:r>
            <a:r>
              <a:rPr lang="es-ES_tradnl" sz="1100" dirty="0" err="1" smtClean="0">
                <a:solidFill>
                  <a:srgbClr val="FF0000"/>
                </a:solidFill>
                <a:latin typeface="Chalkboard" pitchFamily="-101" charset="0"/>
              </a:rPr>
              <a:t>concretion</a:t>
            </a:r>
            <a:r>
              <a:rPr lang="es-ES_tradnl" sz="1100" dirty="0" smtClean="0">
                <a:solidFill>
                  <a:srgbClr val="FF0000"/>
                </a:solidFill>
                <a:latin typeface="Chalkboard" pitchFamily="-101" charset="0"/>
              </a:rPr>
              <a:t> </a:t>
            </a:r>
            <a:r>
              <a:rPr lang="es-ES_tradnl" sz="1100" dirty="0" err="1" smtClean="0">
                <a:solidFill>
                  <a:srgbClr val="FF0000"/>
                </a:solidFill>
                <a:latin typeface="Chalkboard" pitchFamily="-101" charset="0"/>
              </a:rPr>
              <a:t>of</a:t>
            </a:r>
            <a:r>
              <a:rPr lang="es-ES_tradnl" sz="1100" dirty="0" smtClean="0">
                <a:solidFill>
                  <a:srgbClr val="FF0000"/>
                </a:solidFill>
                <a:latin typeface="Chalkboard" pitchFamily="-101" charset="0"/>
              </a:rPr>
              <a:t> </a:t>
            </a:r>
            <a:r>
              <a:rPr lang="es-ES_tradnl" sz="1100" dirty="0" err="1" smtClean="0">
                <a:solidFill>
                  <a:srgbClr val="FF0000"/>
                </a:solidFill>
                <a:latin typeface="Chalkboard" pitchFamily="-101" charset="0"/>
              </a:rPr>
              <a:t>the</a:t>
            </a:r>
            <a:r>
              <a:rPr lang="es-ES_tradnl" sz="1100" dirty="0" smtClean="0">
                <a:solidFill>
                  <a:srgbClr val="FF0000"/>
                </a:solidFill>
                <a:latin typeface="Chalkboard" pitchFamily="-101" charset="0"/>
              </a:rPr>
              <a:t> dossier.</a:t>
            </a:r>
            <a:endParaRPr lang="es-ES_tradnl" sz="1100" dirty="0" smtClean="0">
              <a:solidFill>
                <a:srgbClr val="FF0000"/>
              </a:solidFill>
              <a:latin typeface="Chalkboard" pitchFamily="-101" charset="0"/>
            </a:endParaRPr>
          </a:p>
          <a:p>
            <a:pPr algn="just">
              <a:buFontTx/>
              <a:buChar char="-"/>
            </a:pPr>
            <a:r>
              <a:rPr lang="es-ES_tradnl" sz="1100" dirty="0" smtClean="0">
                <a:solidFill>
                  <a:srgbClr val="FF0000"/>
                </a:solidFill>
                <a:latin typeface="Chalkboard" pitchFamily="-101" charset="0"/>
              </a:rPr>
              <a:t> Use </a:t>
            </a:r>
            <a:r>
              <a:rPr lang="es-ES_tradnl" sz="1100" dirty="0" err="1" smtClean="0">
                <a:solidFill>
                  <a:srgbClr val="FF0000"/>
                </a:solidFill>
                <a:latin typeface="Chalkboard" pitchFamily="-101" charset="0"/>
              </a:rPr>
              <a:t>of</a:t>
            </a:r>
            <a:r>
              <a:rPr lang="es-ES_tradnl" sz="1100" dirty="0" smtClean="0">
                <a:solidFill>
                  <a:srgbClr val="FF0000"/>
                </a:solidFill>
                <a:latin typeface="Chalkboard" pitchFamily="-101" charset="0"/>
              </a:rPr>
              <a:t> tics.</a:t>
            </a:r>
            <a:endParaRPr lang="es-ES_tradnl" sz="1100" dirty="0" smtClean="0">
              <a:solidFill>
                <a:srgbClr val="FF0000"/>
              </a:solidFill>
              <a:latin typeface="Chalkboard" pitchFamily="-101" charset="0"/>
            </a:endParaRPr>
          </a:p>
          <a:p>
            <a:pPr algn="just">
              <a:buFontTx/>
              <a:buChar char="-"/>
            </a:pPr>
            <a:r>
              <a:rPr lang="es-ES_tradnl" sz="1100" dirty="0" smtClean="0">
                <a:solidFill>
                  <a:srgbClr val="FF0000"/>
                </a:solidFill>
                <a:latin typeface="Chalkboard" pitchFamily="-101" charset="0"/>
              </a:rPr>
              <a:t> </a:t>
            </a:r>
            <a:r>
              <a:rPr lang="es-ES_tradnl" sz="1100" dirty="0" err="1" smtClean="0">
                <a:solidFill>
                  <a:srgbClr val="FF0000"/>
                </a:solidFill>
                <a:latin typeface="Chalkboard" pitchFamily="-101" charset="0"/>
              </a:rPr>
              <a:t>Organization</a:t>
            </a:r>
            <a:r>
              <a:rPr lang="es-ES_tradnl" sz="1100" dirty="0" smtClean="0">
                <a:solidFill>
                  <a:srgbClr val="FF0000"/>
                </a:solidFill>
                <a:latin typeface="Chalkboard" pitchFamily="-101" charset="0"/>
              </a:rPr>
              <a:t> </a:t>
            </a:r>
            <a:r>
              <a:rPr lang="es-ES_tradnl" sz="1100" dirty="0" err="1" smtClean="0">
                <a:solidFill>
                  <a:srgbClr val="FF0000"/>
                </a:solidFill>
                <a:latin typeface="Chalkboard" pitchFamily="-101" charset="0"/>
              </a:rPr>
              <a:t>and</a:t>
            </a:r>
            <a:r>
              <a:rPr lang="es-ES_tradnl" sz="1100" dirty="0" smtClean="0">
                <a:solidFill>
                  <a:srgbClr val="FF0000"/>
                </a:solidFill>
                <a:latin typeface="Chalkboard" pitchFamily="-101" charset="0"/>
              </a:rPr>
              <a:t> planning </a:t>
            </a:r>
            <a:r>
              <a:rPr lang="es-ES_tradnl" sz="1100" dirty="0" err="1" smtClean="0">
                <a:solidFill>
                  <a:srgbClr val="FF0000"/>
                </a:solidFill>
                <a:latin typeface="Chalkboard" pitchFamily="-101" charset="0"/>
              </a:rPr>
              <a:t>of</a:t>
            </a:r>
            <a:r>
              <a:rPr lang="es-ES_tradnl" sz="1100" dirty="0" smtClean="0">
                <a:solidFill>
                  <a:srgbClr val="FF0000"/>
                </a:solidFill>
                <a:latin typeface="Chalkboard" pitchFamily="-101" charset="0"/>
              </a:rPr>
              <a:t> </a:t>
            </a:r>
            <a:r>
              <a:rPr lang="es-ES_tradnl" sz="1100" dirty="0" err="1" smtClean="0">
                <a:solidFill>
                  <a:srgbClr val="FF0000"/>
                </a:solidFill>
                <a:latin typeface="Chalkboard" pitchFamily="-101" charset="0"/>
              </a:rPr>
              <a:t>international</a:t>
            </a:r>
            <a:r>
              <a:rPr lang="es-ES_tradnl" sz="1100" dirty="0" smtClean="0">
                <a:solidFill>
                  <a:srgbClr val="FF0000"/>
                </a:solidFill>
                <a:latin typeface="Chalkboard" pitchFamily="-101" charset="0"/>
              </a:rPr>
              <a:t> </a:t>
            </a:r>
            <a:r>
              <a:rPr lang="es-ES_tradnl" sz="1100" dirty="0" err="1" smtClean="0">
                <a:solidFill>
                  <a:srgbClr val="FF0000"/>
                </a:solidFill>
                <a:latin typeface="Chalkboard" pitchFamily="-101" charset="0"/>
              </a:rPr>
              <a:t>group</a:t>
            </a:r>
            <a:r>
              <a:rPr lang="es-ES_tradnl" sz="1100" dirty="0" smtClean="0">
                <a:solidFill>
                  <a:srgbClr val="FF0000"/>
                </a:solidFill>
                <a:latin typeface="Chalkboard" pitchFamily="-101" charset="0"/>
              </a:rPr>
              <a:t> </a:t>
            </a:r>
            <a:r>
              <a:rPr lang="es-ES_tradnl" sz="1100" dirty="0" err="1" smtClean="0">
                <a:solidFill>
                  <a:srgbClr val="FF0000"/>
                </a:solidFill>
                <a:latin typeface="Chalkboard" pitchFamily="-101" charset="0"/>
              </a:rPr>
              <a:t>tasks</a:t>
            </a:r>
            <a:r>
              <a:rPr lang="es-ES_tradnl" sz="1100" dirty="0" smtClean="0">
                <a:solidFill>
                  <a:srgbClr val="FF0000"/>
                </a:solidFill>
                <a:latin typeface="Chalkboard" pitchFamily="-101" charset="0"/>
              </a:rPr>
              <a:t> </a:t>
            </a:r>
            <a:r>
              <a:rPr lang="es-ES_tradnl" sz="1100" dirty="0" err="1" smtClean="0">
                <a:solidFill>
                  <a:srgbClr val="FF0000"/>
                </a:solidFill>
                <a:latin typeface="Chalkboard" pitchFamily="-101" charset="0"/>
              </a:rPr>
              <a:t>for</a:t>
            </a:r>
            <a:r>
              <a:rPr lang="es-ES_tradnl" sz="1100" dirty="0" smtClean="0">
                <a:solidFill>
                  <a:srgbClr val="FF0000"/>
                </a:solidFill>
                <a:latin typeface="Chalkboard" pitchFamily="-101" charset="0"/>
              </a:rPr>
              <a:t> </a:t>
            </a:r>
            <a:r>
              <a:rPr lang="es-ES_tradnl" sz="1100" dirty="0" err="1" smtClean="0">
                <a:solidFill>
                  <a:srgbClr val="FF0000"/>
                </a:solidFill>
                <a:latin typeface="Chalkboard" pitchFamily="-101" charset="0"/>
              </a:rPr>
              <a:t>project</a:t>
            </a:r>
            <a:r>
              <a:rPr lang="es-ES_tradnl" sz="1100" dirty="0" smtClean="0">
                <a:solidFill>
                  <a:srgbClr val="FF0000"/>
                </a:solidFill>
                <a:latin typeface="Chalkboard" pitchFamily="-101" charset="0"/>
              </a:rPr>
              <a:t> </a:t>
            </a:r>
            <a:r>
              <a:rPr lang="es-ES_tradnl" sz="1100" dirty="0" err="1" smtClean="0">
                <a:solidFill>
                  <a:srgbClr val="FF0000"/>
                </a:solidFill>
                <a:latin typeface="Chalkboard" pitchFamily="-101" charset="0"/>
              </a:rPr>
              <a:t>production</a:t>
            </a:r>
            <a:endParaRPr lang="es-ES_tradnl" sz="1100" dirty="0" smtClean="0">
              <a:solidFill>
                <a:srgbClr val="FF0000"/>
              </a:solidFill>
              <a:latin typeface="Chalkboard" pitchFamily="-101" charset="0"/>
            </a:endParaRPr>
          </a:p>
          <a:p>
            <a:pPr algn="just">
              <a:buFontTx/>
              <a:buChar char="-"/>
            </a:pPr>
            <a:r>
              <a:rPr lang="es-ES_tradnl" sz="1100" dirty="0" smtClean="0">
                <a:solidFill>
                  <a:srgbClr val="FF0000"/>
                </a:solidFill>
                <a:latin typeface="Chalkboard" pitchFamily="-101" charset="0"/>
              </a:rPr>
              <a:t> </a:t>
            </a:r>
            <a:r>
              <a:rPr lang="es-ES_tradnl" sz="1100" dirty="0" err="1" smtClean="0">
                <a:solidFill>
                  <a:srgbClr val="FF0000"/>
                </a:solidFill>
                <a:latin typeface="Chalkboard" pitchFamily="-101" charset="0"/>
              </a:rPr>
              <a:t>Preparation</a:t>
            </a:r>
            <a:r>
              <a:rPr lang="es-ES_tradnl" sz="1100" dirty="0" smtClean="0">
                <a:solidFill>
                  <a:srgbClr val="FF0000"/>
                </a:solidFill>
                <a:latin typeface="Chalkboard" pitchFamily="-101" charset="0"/>
              </a:rPr>
              <a:t> </a:t>
            </a:r>
            <a:r>
              <a:rPr lang="es-ES_tradnl" sz="1100" dirty="0" err="1" smtClean="0">
                <a:solidFill>
                  <a:srgbClr val="FF0000"/>
                </a:solidFill>
                <a:latin typeface="Chalkboard" pitchFamily="-101" charset="0"/>
              </a:rPr>
              <a:t>of</a:t>
            </a:r>
            <a:r>
              <a:rPr lang="es-ES_tradnl" sz="1100" dirty="0" smtClean="0">
                <a:solidFill>
                  <a:srgbClr val="FF0000"/>
                </a:solidFill>
                <a:latin typeface="Chalkboard" pitchFamily="-101" charset="0"/>
              </a:rPr>
              <a:t> </a:t>
            </a:r>
            <a:r>
              <a:rPr lang="es-ES_tradnl" sz="1100" dirty="0" err="1" smtClean="0">
                <a:solidFill>
                  <a:srgbClr val="FF0000"/>
                </a:solidFill>
                <a:latin typeface="Chalkboard" pitchFamily="-101" charset="0"/>
              </a:rPr>
              <a:t>materials</a:t>
            </a:r>
            <a:r>
              <a:rPr lang="es-ES_tradnl" sz="1100" dirty="0" smtClean="0">
                <a:solidFill>
                  <a:srgbClr val="FF0000"/>
                </a:solidFill>
                <a:latin typeface="Chalkboard" pitchFamily="-101" charset="0"/>
              </a:rPr>
              <a:t>.</a:t>
            </a:r>
            <a:endParaRPr lang="es-ES_tradnl" sz="1100" dirty="0" smtClean="0">
              <a:solidFill>
                <a:srgbClr val="FF0000"/>
              </a:solidFill>
              <a:latin typeface="Chalkboard" pitchFamily="-101" charset="0"/>
            </a:endParaRPr>
          </a:p>
          <a:p>
            <a:pPr algn="just">
              <a:buFontTx/>
              <a:buChar char="-"/>
            </a:pPr>
            <a:r>
              <a:rPr lang="es-ES_tradnl" sz="1100" dirty="0" smtClean="0">
                <a:solidFill>
                  <a:srgbClr val="FF0000"/>
                </a:solidFill>
                <a:latin typeface="Chalkboard" pitchFamily="-101" charset="0"/>
              </a:rPr>
              <a:t> Project </a:t>
            </a:r>
            <a:r>
              <a:rPr lang="es-ES_tradnl" sz="1100" dirty="0" err="1" smtClean="0">
                <a:solidFill>
                  <a:srgbClr val="FF0000"/>
                </a:solidFill>
                <a:latin typeface="Chalkboard" pitchFamily="-101" charset="0"/>
              </a:rPr>
              <a:t>Exhibition</a:t>
            </a:r>
            <a:r>
              <a:rPr lang="es-ES_tradnl" sz="1100" dirty="0" smtClean="0">
                <a:solidFill>
                  <a:srgbClr val="FF0000"/>
                </a:solidFill>
                <a:latin typeface="Chalkboard" pitchFamily="-101" charset="0"/>
              </a:rPr>
              <a:t>.</a:t>
            </a:r>
            <a:endParaRPr lang="es-ES_tradnl" sz="1100" dirty="0">
              <a:solidFill>
                <a:srgbClr val="FF0000"/>
              </a:solidFill>
              <a:latin typeface="Chalkboard" pitchFamily="-101" charset="0"/>
            </a:endParaRPr>
          </a:p>
        </p:txBody>
      </p:sp>
      <p:pic>
        <p:nvPicPr>
          <p:cNvPr id="9" name="Imagen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8619" y="2877296"/>
            <a:ext cx="3635565" cy="301674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CuadroTexto 6"/>
          <p:cNvSpPr txBox="1">
            <a:spLocks noChangeArrowheads="1"/>
          </p:cNvSpPr>
          <p:nvPr/>
        </p:nvSpPr>
        <p:spPr bwMode="auto">
          <a:xfrm>
            <a:off x="2841436" y="5688926"/>
            <a:ext cx="214075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sz="800" b="1" dirty="0" smtClean="0">
                <a:solidFill>
                  <a:srgbClr val="BF0DC3"/>
                </a:solidFill>
              </a:rPr>
              <a:t>Meeting </a:t>
            </a:r>
            <a:r>
              <a:rPr lang="es-ES_tradnl" sz="800" b="1" dirty="0" err="1" smtClean="0">
                <a:solidFill>
                  <a:srgbClr val="BF0DC3"/>
                </a:solidFill>
              </a:rPr>
              <a:t>with</a:t>
            </a:r>
            <a:r>
              <a:rPr lang="es-ES_tradnl" sz="800" b="1" dirty="0" smtClean="0">
                <a:solidFill>
                  <a:srgbClr val="BF0DC3"/>
                </a:solidFill>
              </a:rPr>
              <a:t> </a:t>
            </a:r>
            <a:r>
              <a:rPr lang="es-ES_tradnl" sz="800" b="1" dirty="0" err="1" smtClean="0">
                <a:solidFill>
                  <a:srgbClr val="BF0DC3"/>
                </a:solidFill>
              </a:rPr>
              <a:t>the</a:t>
            </a:r>
            <a:r>
              <a:rPr lang="es-ES_tradnl" sz="800" b="1" dirty="0" smtClean="0">
                <a:solidFill>
                  <a:srgbClr val="BF0DC3"/>
                </a:solidFill>
              </a:rPr>
              <a:t> </a:t>
            </a:r>
            <a:r>
              <a:rPr lang="es-ES_tradnl" sz="800" b="1" dirty="0" err="1" smtClean="0">
                <a:solidFill>
                  <a:srgbClr val="BF0DC3"/>
                </a:solidFill>
              </a:rPr>
              <a:t>channel</a:t>
            </a:r>
            <a:r>
              <a:rPr lang="es-ES_tradnl" sz="800" b="1" dirty="0" smtClean="0">
                <a:solidFill>
                  <a:srgbClr val="BF0DC3"/>
                </a:solidFill>
              </a:rPr>
              <a:t> team </a:t>
            </a:r>
            <a:r>
              <a:rPr lang="es-ES_tradnl" sz="800" b="1" dirty="0" err="1" smtClean="0">
                <a:solidFill>
                  <a:srgbClr val="BF0DC3"/>
                </a:solidFill>
              </a:rPr>
              <a:t>of</a:t>
            </a:r>
            <a:r>
              <a:rPr lang="es-ES_tradnl" sz="800" b="1" dirty="0" smtClean="0">
                <a:solidFill>
                  <a:srgbClr val="BF0DC3"/>
                </a:solidFill>
              </a:rPr>
              <a:t> </a:t>
            </a:r>
            <a:r>
              <a:rPr lang="es-ES_tradnl" sz="800" b="1" dirty="0" err="1" smtClean="0">
                <a:solidFill>
                  <a:srgbClr val="BF0DC3"/>
                </a:solidFill>
              </a:rPr>
              <a:t>the</a:t>
            </a:r>
            <a:r>
              <a:rPr lang="es-ES_tradnl" sz="800" b="1" dirty="0" smtClean="0">
                <a:solidFill>
                  <a:srgbClr val="BF0DC3"/>
                </a:solidFill>
              </a:rPr>
              <a:t> </a:t>
            </a:r>
            <a:r>
              <a:rPr lang="es-ES_tradnl" sz="800" b="1" dirty="0" err="1" smtClean="0">
                <a:solidFill>
                  <a:srgbClr val="BF0DC3"/>
                </a:solidFill>
              </a:rPr>
              <a:t>Faculty</a:t>
            </a:r>
            <a:r>
              <a:rPr lang="es-ES_tradnl" sz="800" b="1" dirty="0" smtClean="0">
                <a:solidFill>
                  <a:srgbClr val="BF0DC3"/>
                </a:solidFill>
              </a:rPr>
              <a:t> </a:t>
            </a:r>
            <a:r>
              <a:rPr lang="es-ES_tradnl" sz="800" b="1" dirty="0" err="1" smtClean="0">
                <a:solidFill>
                  <a:srgbClr val="BF0DC3"/>
                </a:solidFill>
              </a:rPr>
              <a:t>of</a:t>
            </a:r>
            <a:r>
              <a:rPr lang="es-ES_tradnl" sz="800" b="1" dirty="0" smtClean="0">
                <a:solidFill>
                  <a:srgbClr val="BF0DC3"/>
                </a:solidFill>
              </a:rPr>
              <a:t> </a:t>
            </a:r>
            <a:r>
              <a:rPr lang="es-ES_tradnl" sz="800" b="1" dirty="0" err="1" smtClean="0">
                <a:solidFill>
                  <a:srgbClr val="BF0DC3"/>
                </a:solidFill>
              </a:rPr>
              <a:t>Biological</a:t>
            </a:r>
            <a:r>
              <a:rPr lang="es-ES_tradnl" sz="800" b="1" dirty="0" smtClean="0">
                <a:solidFill>
                  <a:srgbClr val="BF0DC3"/>
                </a:solidFill>
              </a:rPr>
              <a:t> </a:t>
            </a:r>
            <a:r>
              <a:rPr lang="es-ES_tradnl" sz="800" b="1" dirty="0" err="1" smtClean="0">
                <a:solidFill>
                  <a:srgbClr val="BF0DC3"/>
                </a:solidFill>
              </a:rPr>
              <a:t>and</a:t>
            </a:r>
            <a:r>
              <a:rPr lang="es-ES_tradnl" sz="800" b="1" dirty="0" smtClean="0">
                <a:solidFill>
                  <a:srgbClr val="BF0DC3"/>
                </a:solidFill>
              </a:rPr>
              <a:t> </a:t>
            </a:r>
            <a:r>
              <a:rPr lang="es-ES_tradnl" sz="800" b="1" dirty="0" err="1" smtClean="0">
                <a:solidFill>
                  <a:srgbClr val="BF0DC3"/>
                </a:solidFill>
              </a:rPr>
              <a:t>Agricultural</a:t>
            </a:r>
            <a:r>
              <a:rPr lang="es-ES_tradnl" sz="800" b="1" dirty="0" smtClean="0">
                <a:solidFill>
                  <a:srgbClr val="BF0DC3"/>
                </a:solidFill>
              </a:rPr>
              <a:t> </a:t>
            </a:r>
            <a:r>
              <a:rPr lang="es-ES_tradnl" sz="800" b="1" dirty="0" err="1" smtClean="0">
                <a:solidFill>
                  <a:srgbClr val="BF0DC3"/>
                </a:solidFill>
              </a:rPr>
              <a:t>Of</a:t>
            </a:r>
            <a:r>
              <a:rPr lang="es-ES_tradnl" sz="800" b="1" dirty="0" smtClean="0">
                <a:solidFill>
                  <a:srgbClr val="BF0DC3"/>
                </a:solidFill>
              </a:rPr>
              <a:t> </a:t>
            </a:r>
            <a:r>
              <a:rPr lang="es-ES_tradnl" sz="800" b="1" dirty="0" err="1" smtClean="0">
                <a:solidFill>
                  <a:srgbClr val="BF0DC3"/>
                </a:solidFill>
              </a:rPr>
              <a:t>the</a:t>
            </a:r>
            <a:r>
              <a:rPr lang="es-ES_tradnl" sz="800" b="1" dirty="0" smtClean="0">
                <a:solidFill>
                  <a:srgbClr val="BF0DC3"/>
                </a:solidFill>
              </a:rPr>
              <a:t> </a:t>
            </a:r>
            <a:r>
              <a:rPr lang="es-ES_tradnl" sz="800" b="1" dirty="0" err="1" smtClean="0">
                <a:solidFill>
                  <a:srgbClr val="BF0DC3"/>
                </a:solidFill>
              </a:rPr>
              <a:t>University</a:t>
            </a:r>
            <a:r>
              <a:rPr lang="es-ES_tradnl" sz="800" b="1" dirty="0" smtClean="0">
                <a:solidFill>
                  <a:srgbClr val="BF0DC3"/>
                </a:solidFill>
              </a:rPr>
              <a:t> </a:t>
            </a:r>
            <a:r>
              <a:rPr lang="es-ES_tradnl" sz="800" b="1" dirty="0" err="1" smtClean="0">
                <a:solidFill>
                  <a:srgbClr val="BF0DC3"/>
                </a:solidFill>
              </a:rPr>
              <a:t>of</a:t>
            </a:r>
            <a:r>
              <a:rPr lang="es-ES_tradnl" sz="800" b="1" dirty="0" smtClean="0">
                <a:solidFill>
                  <a:srgbClr val="BF0DC3"/>
                </a:solidFill>
              </a:rPr>
              <a:t> Veracruzana </a:t>
            </a:r>
            <a:r>
              <a:rPr lang="es-ES_tradnl" sz="800" b="1" dirty="0" err="1" smtClean="0">
                <a:solidFill>
                  <a:srgbClr val="BF0DC3"/>
                </a:solidFill>
              </a:rPr>
              <a:t>of</a:t>
            </a:r>
            <a:r>
              <a:rPr lang="es-ES_tradnl" sz="800" b="1" dirty="0" smtClean="0">
                <a:solidFill>
                  <a:srgbClr val="BF0DC3"/>
                </a:solidFill>
              </a:rPr>
              <a:t> </a:t>
            </a:r>
            <a:r>
              <a:rPr lang="es-ES_tradnl" sz="800" b="1" dirty="0" err="1" smtClean="0">
                <a:solidFill>
                  <a:srgbClr val="BF0DC3"/>
                </a:solidFill>
              </a:rPr>
              <a:t>Mexico</a:t>
            </a:r>
            <a:r>
              <a:rPr lang="es-ES_tradnl" sz="800" b="1" dirty="0" smtClean="0">
                <a:solidFill>
                  <a:srgbClr val="BF0DC3"/>
                </a:solidFill>
              </a:rPr>
              <a:t> </a:t>
            </a:r>
            <a:r>
              <a:rPr lang="es-ES_tradnl" sz="800" b="1" dirty="0" err="1" smtClean="0">
                <a:solidFill>
                  <a:srgbClr val="BF0DC3"/>
                </a:solidFill>
              </a:rPr>
              <a:t>and</a:t>
            </a:r>
            <a:r>
              <a:rPr lang="es-ES_tradnl" sz="800" b="1" dirty="0" smtClean="0">
                <a:solidFill>
                  <a:srgbClr val="BF0DC3"/>
                </a:solidFill>
              </a:rPr>
              <a:t> </a:t>
            </a:r>
            <a:r>
              <a:rPr lang="es-ES_tradnl" sz="800" b="1" dirty="0" err="1" smtClean="0">
                <a:solidFill>
                  <a:srgbClr val="BF0DC3"/>
                </a:solidFill>
              </a:rPr>
              <a:t>professors</a:t>
            </a:r>
            <a:r>
              <a:rPr lang="es-ES_tradnl" sz="800" b="1" dirty="0" smtClean="0">
                <a:solidFill>
                  <a:srgbClr val="BF0DC3"/>
                </a:solidFill>
              </a:rPr>
              <a:t> </a:t>
            </a:r>
            <a:r>
              <a:rPr lang="es-ES_tradnl" sz="800" b="1" dirty="0" err="1" smtClean="0">
                <a:solidFill>
                  <a:srgbClr val="BF0DC3"/>
                </a:solidFill>
              </a:rPr>
              <a:t>of</a:t>
            </a:r>
            <a:r>
              <a:rPr lang="es-ES_tradnl" sz="800" b="1" dirty="0" smtClean="0">
                <a:solidFill>
                  <a:srgbClr val="BF0DC3"/>
                </a:solidFill>
              </a:rPr>
              <a:t> Valencia</a:t>
            </a:r>
            <a:endParaRPr lang="es-ES_tradnl" sz="800" b="1" dirty="0">
              <a:solidFill>
                <a:srgbClr val="BF0DC3"/>
              </a:solidFill>
            </a:endParaRPr>
          </a:p>
        </p:txBody>
      </p:sp>
      <p:pic>
        <p:nvPicPr>
          <p:cNvPr id="11" name="Imagen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101" y="4919821"/>
            <a:ext cx="2464811" cy="135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n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05799" y="3312442"/>
            <a:ext cx="303641" cy="22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uadroTexto 13"/>
          <p:cNvSpPr txBox="1">
            <a:spLocks noChangeArrowheads="1"/>
          </p:cNvSpPr>
          <p:nvPr/>
        </p:nvSpPr>
        <p:spPr bwMode="auto">
          <a:xfrm>
            <a:off x="2945490" y="552025"/>
            <a:ext cx="4419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2200" b="1" dirty="0" smtClean="0">
                <a:solidFill>
                  <a:srgbClr val="FFFF00"/>
                </a:solidFill>
                <a:latin typeface="Cooper Black" pitchFamily="-101" charset="0"/>
              </a:rPr>
              <a:t>THE</a:t>
            </a:r>
            <a:r>
              <a:rPr lang="es-ES_tradnl" sz="2200" b="1" dirty="0" smtClean="0">
                <a:solidFill>
                  <a:srgbClr val="FFFF00"/>
                </a:solidFill>
                <a:latin typeface="Cooper Black" pitchFamily="-101" charset="0"/>
              </a:rPr>
              <a:t>  PROJECT  </a:t>
            </a:r>
            <a:r>
              <a:rPr lang="es-ES_tradnl" sz="2200" b="1" dirty="0" smtClean="0">
                <a:solidFill>
                  <a:srgbClr val="FFFF00"/>
                </a:solidFill>
                <a:latin typeface="Cooper Black" pitchFamily="-101" charset="0"/>
              </a:rPr>
              <a:t>METHOD</a:t>
            </a:r>
            <a:endParaRPr lang="es-ES_tradnl" sz="2200" b="1" dirty="0">
              <a:solidFill>
                <a:srgbClr val="FFFF00"/>
              </a:solidFill>
              <a:latin typeface="Cooper Black" pitchFamily="-101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335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2628628" y="534263"/>
            <a:ext cx="4800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2200" b="1" dirty="0" smtClean="0">
                <a:solidFill>
                  <a:srgbClr val="FFFF00"/>
                </a:solidFill>
                <a:latin typeface="Cooper Black" pitchFamily="-101" charset="0"/>
              </a:rPr>
              <a:t>THE  SIMULATION  </a:t>
            </a:r>
            <a:r>
              <a:rPr lang="es-ES_tradnl" sz="2200" b="1" dirty="0" smtClean="0">
                <a:solidFill>
                  <a:srgbClr val="FFFF00"/>
                </a:solidFill>
                <a:latin typeface="Cooper Black" pitchFamily="-101" charset="0"/>
              </a:rPr>
              <a:t>METHOD</a:t>
            </a:r>
            <a:endParaRPr lang="es-ES_tradnl" sz="2200" b="1" dirty="0">
              <a:solidFill>
                <a:srgbClr val="FFFF00"/>
              </a:solidFill>
              <a:latin typeface="Cooper Black" pitchFamily="-101" charset="0"/>
            </a:endParaRPr>
          </a:p>
        </p:txBody>
      </p:sp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517063" y="1067663"/>
            <a:ext cx="7696200" cy="256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/>
            <a:r>
              <a:rPr lang="es-ES_tradnl" b="1" i="1" dirty="0" err="1" smtClean="0">
                <a:solidFill>
                  <a:srgbClr val="800000"/>
                </a:solidFill>
                <a:latin typeface="Arial"/>
                <a:cs typeface="Arial"/>
              </a:rPr>
              <a:t>What</a:t>
            </a:r>
            <a:r>
              <a:rPr lang="es-ES_tradnl" b="1" i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s-ES_tradnl" b="1" i="1" dirty="0" err="1" smtClean="0">
                <a:solidFill>
                  <a:srgbClr val="800000"/>
                </a:solidFill>
                <a:latin typeface="Arial"/>
                <a:cs typeface="Arial"/>
              </a:rPr>
              <a:t>is</a:t>
            </a:r>
            <a:r>
              <a:rPr lang="es-ES_tradnl" b="1" i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s-ES_tradnl" b="1" i="1" dirty="0" err="1" smtClean="0">
                <a:solidFill>
                  <a:srgbClr val="800000"/>
                </a:solidFill>
                <a:latin typeface="Arial"/>
                <a:cs typeface="Arial"/>
              </a:rPr>
              <a:t>it</a:t>
            </a:r>
            <a:r>
              <a:rPr lang="es-ES_tradnl" b="1" i="1" dirty="0" smtClean="0">
                <a:solidFill>
                  <a:srgbClr val="800000"/>
                </a:solidFill>
                <a:latin typeface="Arial"/>
                <a:cs typeface="Arial"/>
              </a:rPr>
              <a:t>?</a:t>
            </a:r>
            <a:endParaRPr lang="es-ES_tradnl" b="1" i="1" dirty="0" smtClean="0">
              <a:solidFill>
                <a:srgbClr val="800000"/>
              </a:solidFill>
              <a:latin typeface="Arial"/>
              <a:cs typeface="Arial"/>
            </a:endParaRPr>
          </a:p>
          <a:p>
            <a:endParaRPr lang="es-ES_tradnl" sz="1100" dirty="0" smtClean="0"/>
          </a:p>
          <a:p>
            <a:pPr algn="just"/>
            <a:r>
              <a:rPr lang="es-ES_tradnl" b="1" dirty="0" err="1" smtClean="0">
                <a:latin typeface="Arial"/>
                <a:cs typeface="Arial"/>
              </a:rPr>
              <a:t>They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smtClean="0">
                <a:latin typeface="Arial"/>
                <a:cs typeface="Arial"/>
              </a:rPr>
              <a:t>are a </a:t>
            </a:r>
            <a:r>
              <a:rPr lang="es-ES_tradnl" b="1" dirty="0" err="1" smtClean="0">
                <a:latin typeface="Arial"/>
                <a:cs typeface="Arial"/>
              </a:rPr>
              <a:t>wide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range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of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activities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that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allow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to</a:t>
            </a:r>
            <a:r>
              <a:rPr lang="es-ES_tradnl" b="1" dirty="0" smtClean="0">
                <a:latin typeface="Arial"/>
                <a:cs typeface="Arial"/>
              </a:rPr>
              <a:t> reproduce </a:t>
            </a:r>
            <a:r>
              <a:rPr lang="es-ES_tradnl" b="1" dirty="0" err="1" smtClean="0">
                <a:latin typeface="Arial"/>
                <a:cs typeface="Arial"/>
              </a:rPr>
              <a:t>or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represent</a:t>
            </a:r>
            <a:r>
              <a:rPr lang="es-ES_tradnl" b="1" dirty="0" smtClean="0">
                <a:latin typeface="Arial"/>
                <a:cs typeface="Arial"/>
              </a:rPr>
              <a:t> in a </a:t>
            </a:r>
            <a:r>
              <a:rPr lang="es-ES_tradnl" b="1" dirty="0" err="1" smtClean="0">
                <a:latin typeface="Arial"/>
                <a:cs typeface="Arial"/>
              </a:rPr>
              <a:t>simplified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way</a:t>
            </a:r>
            <a:r>
              <a:rPr lang="es-ES_tradnl" b="1" dirty="0" smtClean="0">
                <a:latin typeface="Arial"/>
                <a:cs typeface="Arial"/>
              </a:rPr>
              <a:t> a real </a:t>
            </a:r>
            <a:r>
              <a:rPr lang="es-ES_tradnl" b="1" dirty="0" err="1" smtClean="0">
                <a:latin typeface="Arial"/>
                <a:cs typeface="Arial"/>
              </a:rPr>
              <a:t>or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hypothetical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situation</a:t>
            </a:r>
            <a:r>
              <a:rPr lang="es-ES_tradnl" b="1" dirty="0" smtClean="0">
                <a:latin typeface="Arial"/>
                <a:cs typeface="Arial"/>
              </a:rPr>
              <a:t>.</a:t>
            </a:r>
          </a:p>
          <a:p>
            <a:pPr algn="just"/>
            <a:endParaRPr lang="es-ES_tradnl" sz="1200" b="1" dirty="0" smtClean="0">
              <a:latin typeface="Arial"/>
              <a:cs typeface="Arial"/>
            </a:endParaRPr>
          </a:p>
          <a:p>
            <a:pPr algn="just"/>
            <a:r>
              <a:rPr lang="es-ES_tradnl" b="1" dirty="0" err="1" smtClean="0">
                <a:latin typeface="Arial"/>
                <a:cs typeface="Arial"/>
              </a:rPr>
              <a:t>They</a:t>
            </a:r>
            <a:r>
              <a:rPr lang="es-ES_tradnl" b="1" dirty="0" smtClean="0">
                <a:latin typeface="Arial"/>
                <a:cs typeface="Arial"/>
              </a:rPr>
              <a:t> are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most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effective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means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of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testing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different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hypotheses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about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environmental</a:t>
            </a:r>
            <a:r>
              <a:rPr lang="es-ES_tradnl" b="1" dirty="0" smtClean="0">
                <a:latin typeface="Arial"/>
                <a:cs typeface="Arial"/>
              </a:rPr>
              <a:t>, </a:t>
            </a:r>
            <a:r>
              <a:rPr lang="es-ES_tradnl" b="1" dirty="0" err="1" smtClean="0">
                <a:latin typeface="Arial"/>
                <a:cs typeface="Arial"/>
              </a:rPr>
              <a:t>computer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processes</a:t>
            </a:r>
            <a:r>
              <a:rPr lang="es-ES_tradnl" b="1" dirty="0" smtClean="0">
                <a:latin typeface="Arial"/>
                <a:cs typeface="Arial"/>
              </a:rPr>
              <a:t>... </a:t>
            </a:r>
            <a:r>
              <a:rPr lang="es-ES_tradnl" b="1" dirty="0" err="1" smtClean="0">
                <a:latin typeface="Arial"/>
                <a:cs typeface="Arial"/>
              </a:rPr>
              <a:t>using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models</a:t>
            </a:r>
            <a:r>
              <a:rPr lang="es-ES_tradnl" b="1" dirty="0" smtClean="0">
                <a:latin typeface="Arial"/>
                <a:cs typeface="Arial"/>
              </a:rPr>
              <a:t>.</a:t>
            </a:r>
          </a:p>
          <a:p>
            <a:pPr algn="just"/>
            <a:endParaRPr lang="es-ES_tradnl" sz="1200" b="1" dirty="0" smtClean="0">
              <a:latin typeface="Arial"/>
              <a:cs typeface="Arial"/>
            </a:endParaRPr>
          </a:p>
          <a:p>
            <a:pPr algn="just"/>
            <a:r>
              <a:rPr lang="es-ES_tradnl" b="1" dirty="0" err="1" smtClean="0">
                <a:latin typeface="Arial"/>
                <a:cs typeface="Arial"/>
              </a:rPr>
              <a:t>It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proposes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different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assumptions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and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solutions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that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make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it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easier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to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understand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consequences</a:t>
            </a:r>
            <a:r>
              <a:rPr lang="es-ES_tradnl" b="1" dirty="0" smtClean="0">
                <a:latin typeface="Arial"/>
                <a:cs typeface="Arial"/>
              </a:rPr>
              <a:t>.</a:t>
            </a:r>
            <a:endParaRPr lang="es-ES_tradnl" b="1" dirty="0">
              <a:latin typeface="Arial"/>
              <a:cs typeface="Arial"/>
            </a:endParaRPr>
          </a:p>
        </p:txBody>
      </p:sp>
      <p:pic>
        <p:nvPicPr>
          <p:cNvPr id="8" name="Imagen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823" y="3658784"/>
            <a:ext cx="4101451" cy="237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uadroTexto 5"/>
          <p:cNvSpPr txBox="1">
            <a:spLocks noChangeArrowheads="1"/>
          </p:cNvSpPr>
          <p:nvPr/>
        </p:nvSpPr>
        <p:spPr bwMode="auto">
          <a:xfrm>
            <a:off x="809800" y="6010055"/>
            <a:ext cx="46963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_tradnl" sz="1200" b="1" dirty="0" err="1" smtClean="0">
                <a:solidFill>
                  <a:srgbClr val="EB30FF"/>
                </a:solidFill>
              </a:rPr>
              <a:t>Dassault's</a:t>
            </a:r>
            <a:r>
              <a:rPr lang="es-ES_tradnl" sz="1200" b="1" dirty="0" smtClean="0">
                <a:solidFill>
                  <a:srgbClr val="EB30FF"/>
                </a:solidFill>
              </a:rPr>
              <a:t> </a:t>
            </a:r>
            <a:r>
              <a:rPr lang="es-ES_tradnl" sz="1200" b="1" dirty="0" err="1" smtClean="0">
                <a:solidFill>
                  <a:srgbClr val="EB30FF"/>
                </a:solidFill>
              </a:rPr>
              <a:t>Simulia</a:t>
            </a:r>
            <a:r>
              <a:rPr lang="es-ES_tradnl" sz="1200" b="1" dirty="0" smtClean="0">
                <a:solidFill>
                  <a:srgbClr val="EB30FF"/>
                </a:solidFill>
              </a:rPr>
              <a:t> </a:t>
            </a:r>
            <a:r>
              <a:rPr lang="es-ES_tradnl" sz="1200" b="1" dirty="0" err="1" smtClean="0">
                <a:solidFill>
                  <a:srgbClr val="EB30FF"/>
                </a:solidFill>
              </a:rPr>
              <a:t>Xflow</a:t>
            </a:r>
            <a:r>
              <a:rPr lang="es-ES_tradnl" sz="1200" b="1" dirty="0" smtClean="0">
                <a:solidFill>
                  <a:srgbClr val="EB30FF"/>
                </a:solidFill>
              </a:rPr>
              <a:t> software </a:t>
            </a:r>
            <a:r>
              <a:rPr lang="es-ES_tradnl" sz="1200" b="1" dirty="0" err="1" smtClean="0">
                <a:solidFill>
                  <a:srgbClr val="EB30FF"/>
                </a:solidFill>
              </a:rPr>
              <a:t>to</a:t>
            </a:r>
            <a:r>
              <a:rPr lang="es-ES_tradnl" sz="1200" b="1" dirty="0" smtClean="0">
                <a:solidFill>
                  <a:srgbClr val="EB30FF"/>
                </a:solidFill>
              </a:rPr>
              <a:t> </a:t>
            </a:r>
            <a:r>
              <a:rPr lang="es-ES_tradnl" sz="1200" b="1" dirty="0" err="1" smtClean="0">
                <a:solidFill>
                  <a:srgbClr val="EB30FF"/>
                </a:solidFill>
              </a:rPr>
              <a:t>anticipate</a:t>
            </a:r>
            <a:r>
              <a:rPr lang="es-ES_tradnl" sz="1200" b="1" dirty="0" smtClean="0">
                <a:solidFill>
                  <a:srgbClr val="EB30FF"/>
                </a:solidFill>
              </a:rPr>
              <a:t> </a:t>
            </a:r>
            <a:r>
              <a:rPr lang="es-ES_tradnl" sz="1200" b="1" dirty="0" err="1" smtClean="0">
                <a:solidFill>
                  <a:srgbClr val="EB30FF"/>
                </a:solidFill>
              </a:rPr>
              <a:t>Covid</a:t>
            </a:r>
            <a:r>
              <a:rPr lang="es-ES_tradnl" sz="1200" b="1" dirty="0" smtClean="0">
                <a:solidFill>
                  <a:srgbClr val="EB30FF"/>
                </a:solidFill>
              </a:rPr>
              <a:t>-19 </a:t>
            </a:r>
            <a:r>
              <a:rPr lang="es-ES_tradnl" sz="1200" b="1" dirty="0" err="1" smtClean="0">
                <a:solidFill>
                  <a:srgbClr val="EB30FF"/>
                </a:solidFill>
              </a:rPr>
              <a:t>dispersion</a:t>
            </a:r>
            <a:endParaRPr lang="es-ES_tradnl" sz="1200" b="1" dirty="0">
              <a:solidFill>
                <a:srgbClr val="EB30FF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335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5"/>
          <p:cNvSpPr txBox="1">
            <a:spLocks noChangeArrowheads="1"/>
          </p:cNvSpPr>
          <p:nvPr/>
        </p:nvSpPr>
        <p:spPr bwMode="auto">
          <a:xfrm>
            <a:off x="334291" y="1103185"/>
            <a:ext cx="8155852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/>
            <a:r>
              <a:rPr lang="es-ES_tradnl" b="1" i="1" dirty="0" err="1" smtClean="0">
                <a:solidFill>
                  <a:srgbClr val="802031"/>
                </a:solidFill>
                <a:latin typeface="Arial"/>
                <a:cs typeface="Arial"/>
              </a:rPr>
              <a:t>Features</a:t>
            </a:r>
            <a:r>
              <a:rPr lang="es-ES_tradnl" b="1" i="1" dirty="0" smtClean="0">
                <a:solidFill>
                  <a:srgbClr val="802031"/>
                </a:solidFill>
                <a:latin typeface="Arial"/>
                <a:cs typeface="Arial"/>
              </a:rPr>
              <a:t>?</a:t>
            </a:r>
            <a:endParaRPr lang="es-ES_tradnl" b="1" i="1" dirty="0" smtClean="0">
              <a:solidFill>
                <a:srgbClr val="802031"/>
              </a:solidFill>
              <a:latin typeface="Arial"/>
              <a:cs typeface="Arial"/>
            </a:endParaRPr>
          </a:p>
          <a:p>
            <a:pPr algn="just"/>
            <a:endParaRPr lang="es-ES_tradnl" sz="800" dirty="0" smtClean="0"/>
          </a:p>
          <a:p>
            <a:pPr algn="just"/>
            <a:r>
              <a:rPr lang="es-ES_tradnl" b="1" dirty="0" err="1" smtClean="0">
                <a:latin typeface="Arial"/>
                <a:cs typeface="Arial"/>
              </a:rPr>
              <a:t>Its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objective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is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to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make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decisions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or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to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understand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interactions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of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people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with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environment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around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them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such</a:t>
            </a:r>
            <a:r>
              <a:rPr lang="es-ES_tradnl" b="1" dirty="0" smtClean="0">
                <a:latin typeface="Arial"/>
                <a:cs typeface="Arial"/>
              </a:rPr>
              <a:t> as: </a:t>
            </a:r>
            <a:r>
              <a:rPr lang="es-ES_tradnl" b="1" dirty="0" err="1" smtClean="0">
                <a:latin typeface="Arial"/>
                <a:cs typeface="Arial"/>
              </a:rPr>
              <a:t>location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of</a:t>
            </a:r>
            <a:r>
              <a:rPr lang="es-ES_tradnl" b="1" dirty="0" smtClean="0">
                <a:latin typeface="Arial"/>
                <a:cs typeface="Arial"/>
              </a:rPr>
              <a:t> industries, </a:t>
            </a:r>
            <a:r>
              <a:rPr lang="es-ES_tradnl" b="1" dirty="0" err="1" smtClean="0">
                <a:latin typeface="Arial"/>
                <a:cs typeface="Arial"/>
              </a:rPr>
              <a:t>roads</a:t>
            </a:r>
            <a:r>
              <a:rPr lang="es-ES_tradnl" b="1" dirty="0" smtClean="0">
                <a:latin typeface="Arial"/>
                <a:cs typeface="Arial"/>
              </a:rPr>
              <a:t>, </a:t>
            </a:r>
            <a:r>
              <a:rPr lang="es-ES_tradnl" b="1" dirty="0" err="1" smtClean="0">
                <a:latin typeface="Arial"/>
                <a:cs typeface="Arial"/>
              </a:rPr>
              <a:t>railways</a:t>
            </a:r>
            <a:r>
              <a:rPr lang="es-ES_tradnl" b="1" dirty="0" smtClean="0">
                <a:latin typeface="Arial"/>
                <a:cs typeface="Arial"/>
              </a:rPr>
              <a:t>, </a:t>
            </a:r>
            <a:r>
              <a:rPr lang="es-ES_tradnl" b="1" dirty="0" err="1" smtClean="0">
                <a:latin typeface="Arial"/>
                <a:cs typeface="Arial"/>
              </a:rPr>
              <a:t>urban</a:t>
            </a:r>
            <a:r>
              <a:rPr lang="es-ES_tradnl" b="1" dirty="0" smtClean="0">
                <a:latin typeface="Arial"/>
                <a:cs typeface="Arial"/>
              </a:rPr>
              <a:t> planning </a:t>
            </a:r>
            <a:r>
              <a:rPr lang="es-ES_tradnl" b="1" dirty="0" err="1" smtClean="0">
                <a:latin typeface="Arial"/>
                <a:cs typeface="Arial"/>
              </a:rPr>
              <a:t>issues</a:t>
            </a:r>
            <a:r>
              <a:rPr lang="es-ES_tradnl" b="1" dirty="0" smtClean="0">
                <a:latin typeface="Arial"/>
                <a:cs typeface="Arial"/>
              </a:rPr>
              <a:t>, etc. are </a:t>
            </a:r>
            <a:r>
              <a:rPr lang="es-ES_tradnl" b="1" dirty="0" err="1" smtClean="0">
                <a:latin typeface="Arial"/>
                <a:cs typeface="Arial"/>
              </a:rPr>
              <a:t>very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useful</a:t>
            </a:r>
            <a:r>
              <a:rPr lang="es-ES_tradnl" b="1" dirty="0" smtClean="0">
                <a:latin typeface="Arial"/>
                <a:cs typeface="Arial"/>
              </a:rPr>
              <a:t> in STEMC.</a:t>
            </a:r>
          </a:p>
          <a:p>
            <a:pPr algn="just"/>
            <a:endParaRPr lang="es-ES_tradnl" b="1" dirty="0" smtClean="0">
              <a:latin typeface="Arial"/>
              <a:cs typeface="Arial"/>
            </a:endParaRPr>
          </a:p>
          <a:p>
            <a:pPr algn="just"/>
            <a:r>
              <a:rPr lang="es-ES_tradnl" b="1" dirty="0" err="1" smtClean="0">
                <a:latin typeface="Arial"/>
                <a:cs typeface="Arial"/>
              </a:rPr>
              <a:t>Used</a:t>
            </a:r>
            <a:r>
              <a:rPr lang="es-ES_tradnl" b="1" dirty="0" smtClean="0">
                <a:latin typeface="Arial"/>
                <a:cs typeface="Arial"/>
              </a:rPr>
              <a:t>: </a:t>
            </a:r>
            <a:r>
              <a:rPr lang="es-ES_tradnl" b="1" dirty="0" err="1" smtClean="0">
                <a:latin typeface="Arial"/>
                <a:cs typeface="Arial"/>
              </a:rPr>
              <a:t>presentation</a:t>
            </a:r>
            <a:r>
              <a:rPr lang="es-ES_tradnl" b="1" dirty="0" smtClean="0">
                <a:latin typeface="Arial"/>
                <a:cs typeface="Arial"/>
              </a:rPr>
              <a:t>, </a:t>
            </a:r>
            <a:r>
              <a:rPr lang="es-ES_tradnl" b="1" dirty="0" err="1" smtClean="0">
                <a:latin typeface="Arial"/>
                <a:cs typeface="Arial"/>
              </a:rPr>
              <a:t>realization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and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visualization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of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organization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of</a:t>
            </a:r>
            <a:r>
              <a:rPr lang="es-ES_tradnl" b="1" dirty="0" smtClean="0">
                <a:latin typeface="Arial"/>
                <a:cs typeface="Arial"/>
              </a:rPr>
              <a:t> living </a:t>
            </a:r>
            <a:r>
              <a:rPr lang="es-ES_tradnl" b="1" dirty="0" err="1" smtClean="0">
                <a:latin typeface="Arial"/>
                <a:cs typeface="Arial"/>
              </a:rPr>
              <a:t>beings</a:t>
            </a:r>
            <a:r>
              <a:rPr lang="es-ES_tradnl" b="1" dirty="0" smtClean="0">
                <a:latin typeface="Arial"/>
                <a:cs typeface="Arial"/>
              </a:rPr>
              <a:t> in </a:t>
            </a:r>
            <a:r>
              <a:rPr lang="es-ES_tradnl" b="1" dirty="0" err="1" smtClean="0">
                <a:latin typeface="Arial"/>
                <a:cs typeface="Arial"/>
              </a:rPr>
              <a:t>Biology</a:t>
            </a:r>
            <a:r>
              <a:rPr lang="es-ES_tradnl" b="1" dirty="0" smtClean="0">
                <a:latin typeface="Arial"/>
                <a:cs typeface="Arial"/>
              </a:rPr>
              <a:t>, Artificial </a:t>
            </a:r>
            <a:r>
              <a:rPr lang="es-ES_tradnl" b="1" dirty="0" err="1" smtClean="0">
                <a:latin typeface="Arial"/>
                <a:cs typeface="Arial"/>
              </a:rPr>
              <a:t>Intelligence</a:t>
            </a:r>
            <a:r>
              <a:rPr lang="es-ES_tradnl" b="1" dirty="0" smtClean="0">
                <a:latin typeface="Arial"/>
                <a:cs typeface="Arial"/>
              </a:rPr>
              <a:t> in </a:t>
            </a:r>
            <a:r>
              <a:rPr lang="es-ES_tradnl" b="1" dirty="0" err="1" smtClean="0">
                <a:latin typeface="Arial"/>
                <a:cs typeface="Arial"/>
              </a:rPr>
              <a:t>Computer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Science</a:t>
            </a:r>
            <a:r>
              <a:rPr lang="es-ES_tradnl" b="1" dirty="0" smtClean="0">
                <a:latin typeface="Arial"/>
                <a:cs typeface="Arial"/>
              </a:rPr>
              <a:t>... </a:t>
            </a:r>
            <a:r>
              <a:rPr lang="es-ES_tradnl" b="1" dirty="0" err="1" smtClean="0">
                <a:latin typeface="Arial"/>
                <a:cs typeface="Arial"/>
              </a:rPr>
              <a:t>helps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students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understand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intentions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and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motivations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of</a:t>
            </a:r>
            <a:r>
              <a:rPr lang="es-ES_tradnl" b="1" dirty="0" smtClean="0">
                <a:latin typeface="Arial"/>
                <a:cs typeface="Arial"/>
              </a:rPr>
              <a:t> social </a:t>
            </a:r>
            <a:r>
              <a:rPr lang="es-ES_tradnl" b="1" dirty="0" err="1" smtClean="0">
                <a:latin typeface="Arial"/>
                <a:cs typeface="Arial"/>
              </a:rPr>
              <a:t>actors</a:t>
            </a:r>
            <a:r>
              <a:rPr lang="es-ES_tradnl" b="1" dirty="0" smtClean="0">
                <a:latin typeface="Arial"/>
                <a:cs typeface="Arial"/>
              </a:rPr>
              <a:t>.</a:t>
            </a:r>
            <a:endParaRPr lang="es-ES_tradnl" b="1" dirty="0">
              <a:latin typeface="Arial"/>
              <a:cs typeface="Arial"/>
            </a:endParaRPr>
          </a:p>
        </p:txBody>
      </p:sp>
      <p:pic>
        <p:nvPicPr>
          <p:cNvPr id="8" name="Imagen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6068" y="3969602"/>
            <a:ext cx="3335258" cy="227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2779604" y="534263"/>
            <a:ext cx="4800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2200" b="1" dirty="0" smtClean="0">
                <a:solidFill>
                  <a:srgbClr val="FFFF00"/>
                </a:solidFill>
                <a:latin typeface="Cooper Black" pitchFamily="-101" charset="0"/>
              </a:rPr>
              <a:t>THE  SIMULATION  </a:t>
            </a:r>
            <a:r>
              <a:rPr lang="es-ES_tradnl" sz="2200" b="1" dirty="0" smtClean="0">
                <a:solidFill>
                  <a:srgbClr val="FFFF00"/>
                </a:solidFill>
                <a:latin typeface="Cooper Black" pitchFamily="-101" charset="0"/>
              </a:rPr>
              <a:t>METHOD</a:t>
            </a:r>
            <a:endParaRPr lang="es-ES_tradnl" sz="2200" b="1" dirty="0">
              <a:solidFill>
                <a:srgbClr val="FFFF00"/>
              </a:solidFill>
              <a:latin typeface="Cooper Black" pitchFamily="-101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335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806" y="1669411"/>
            <a:ext cx="2971467" cy="174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adroTexto 5"/>
          <p:cNvSpPr txBox="1">
            <a:spLocks noChangeArrowheads="1"/>
          </p:cNvSpPr>
          <p:nvPr/>
        </p:nvSpPr>
        <p:spPr bwMode="auto">
          <a:xfrm>
            <a:off x="423980" y="3427568"/>
            <a:ext cx="33948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_tradnl" sz="1000" b="1" dirty="0" err="1" smtClean="0">
                <a:solidFill>
                  <a:srgbClr val="800000"/>
                </a:solidFill>
              </a:rPr>
              <a:t>Carbon</a:t>
            </a:r>
            <a:r>
              <a:rPr lang="es-ES_tradnl" sz="1000" b="1" dirty="0" smtClean="0">
                <a:solidFill>
                  <a:srgbClr val="800000"/>
                </a:solidFill>
              </a:rPr>
              <a:t> </a:t>
            </a:r>
            <a:r>
              <a:rPr lang="es-ES_tradnl" sz="1000" b="1" dirty="0" err="1" smtClean="0">
                <a:solidFill>
                  <a:srgbClr val="800000"/>
                </a:solidFill>
              </a:rPr>
              <a:t>Footprint</a:t>
            </a:r>
            <a:r>
              <a:rPr lang="es-ES_tradnl" sz="1000" b="1" dirty="0" smtClean="0">
                <a:solidFill>
                  <a:srgbClr val="800000"/>
                </a:solidFill>
              </a:rPr>
              <a:t> </a:t>
            </a:r>
            <a:r>
              <a:rPr lang="es-ES_tradnl" sz="1000" b="1" dirty="0" err="1" smtClean="0">
                <a:solidFill>
                  <a:srgbClr val="800000"/>
                </a:solidFill>
              </a:rPr>
              <a:t>Simulation</a:t>
            </a:r>
            <a:r>
              <a:rPr lang="es-ES_tradnl" sz="1000" b="1" dirty="0" smtClean="0">
                <a:solidFill>
                  <a:srgbClr val="800000"/>
                </a:solidFill>
              </a:rPr>
              <a:t> </a:t>
            </a:r>
            <a:r>
              <a:rPr lang="es-ES_tradnl" sz="1000" b="1" dirty="0" err="1" smtClean="0">
                <a:solidFill>
                  <a:srgbClr val="800000"/>
                </a:solidFill>
              </a:rPr>
              <a:t>Program</a:t>
            </a:r>
            <a:r>
              <a:rPr lang="es-ES_tradnl" sz="1000" b="1" dirty="0" smtClean="0">
                <a:solidFill>
                  <a:srgbClr val="800000"/>
                </a:solidFill>
              </a:rPr>
              <a:t> </a:t>
            </a:r>
            <a:r>
              <a:rPr lang="es-ES_tradnl" sz="1000" b="1" dirty="0" err="1" smtClean="0">
                <a:solidFill>
                  <a:srgbClr val="800000"/>
                </a:solidFill>
              </a:rPr>
              <a:t>www.ceroco2</a:t>
            </a:r>
            <a:r>
              <a:rPr lang="es-ES_tradnl" sz="1000" b="1" dirty="0" smtClean="0">
                <a:solidFill>
                  <a:srgbClr val="800000"/>
                </a:solidFill>
              </a:rPr>
              <a:t>.</a:t>
            </a:r>
            <a:r>
              <a:rPr lang="es-ES_tradnl" sz="1000" b="1" dirty="0" err="1" smtClean="0">
                <a:solidFill>
                  <a:srgbClr val="800000"/>
                </a:solidFill>
              </a:rPr>
              <a:t>org</a:t>
            </a:r>
            <a:r>
              <a:rPr lang="es-ES_tradnl" sz="1000" b="1" dirty="0" smtClean="0">
                <a:solidFill>
                  <a:srgbClr val="800000"/>
                </a:solidFill>
              </a:rPr>
              <a:t>/calculadoras/</a:t>
            </a:r>
            <a:endParaRPr lang="es-ES_tradnl" sz="1000" b="1" dirty="0">
              <a:solidFill>
                <a:srgbClr val="800000"/>
              </a:solidFill>
            </a:endParaRPr>
          </a:p>
        </p:txBody>
      </p:sp>
      <p:pic>
        <p:nvPicPr>
          <p:cNvPr id="9" name="Imagen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8758" y="1671022"/>
            <a:ext cx="2981539" cy="183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uadroTexto 7"/>
          <p:cNvSpPr txBox="1">
            <a:spLocks noChangeArrowheads="1"/>
          </p:cNvSpPr>
          <p:nvPr/>
        </p:nvSpPr>
        <p:spPr bwMode="auto">
          <a:xfrm>
            <a:off x="4675387" y="3534135"/>
            <a:ext cx="37081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_tradnl" sz="1000" b="1" dirty="0" smtClean="0">
                <a:solidFill>
                  <a:srgbClr val="800000"/>
                </a:solidFill>
              </a:rPr>
              <a:t>World </a:t>
            </a:r>
            <a:r>
              <a:rPr lang="es-ES_tradnl" sz="1000" b="1" dirty="0" err="1" smtClean="0">
                <a:solidFill>
                  <a:srgbClr val="800000"/>
                </a:solidFill>
              </a:rPr>
              <a:t>Science</a:t>
            </a:r>
            <a:r>
              <a:rPr lang="es-ES_tradnl" sz="1000" b="1" dirty="0" smtClean="0">
                <a:solidFill>
                  <a:srgbClr val="800000"/>
                </a:solidFill>
              </a:rPr>
              <a:t> </a:t>
            </a:r>
            <a:r>
              <a:rPr lang="es-ES_tradnl" sz="1000" b="1" dirty="0" err="1" smtClean="0">
                <a:solidFill>
                  <a:srgbClr val="800000"/>
                </a:solidFill>
              </a:rPr>
              <a:t>and</a:t>
            </a:r>
            <a:r>
              <a:rPr lang="es-ES_tradnl" sz="1000" b="1" dirty="0" smtClean="0">
                <a:solidFill>
                  <a:srgbClr val="800000"/>
                </a:solidFill>
              </a:rPr>
              <a:t> </a:t>
            </a:r>
            <a:r>
              <a:rPr lang="es-ES_tradnl" sz="1000" b="1" dirty="0" err="1" smtClean="0">
                <a:solidFill>
                  <a:srgbClr val="800000"/>
                </a:solidFill>
              </a:rPr>
              <a:t>Education</a:t>
            </a:r>
            <a:r>
              <a:rPr lang="es-ES_tradnl" sz="1000" b="1" dirty="0" smtClean="0">
                <a:solidFill>
                  <a:srgbClr val="800000"/>
                </a:solidFill>
              </a:rPr>
              <a:t> </a:t>
            </a:r>
            <a:r>
              <a:rPr lang="es-ES_tradnl" sz="1000" b="1" dirty="0" err="1" smtClean="0">
                <a:solidFill>
                  <a:srgbClr val="800000"/>
                </a:solidFill>
              </a:rPr>
              <a:t>Programme</a:t>
            </a:r>
            <a:r>
              <a:rPr lang="es-ES_tradnl" sz="1000" b="1" dirty="0" smtClean="0">
                <a:solidFill>
                  <a:srgbClr val="800000"/>
                </a:solidFill>
              </a:rPr>
              <a:t> </a:t>
            </a:r>
            <a:r>
              <a:rPr lang="es-ES_tradnl" sz="1000" b="1" dirty="0" err="1" smtClean="0">
                <a:solidFill>
                  <a:srgbClr val="800000"/>
                </a:solidFill>
              </a:rPr>
              <a:t>www.globe.gov</a:t>
            </a:r>
            <a:r>
              <a:rPr lang="es-ES_tradnl" sz="1000" b="1" dirty="0" smtClean="0">
                <a:solidFill>
                  <a:srgbClr val="800000"/>
                </a:solidFill>
              </a:rPr>
              <a:t>/es/</a:t>
            </a:r>
            <a:endParaRPr lang="es-ES_tradnl" sz="1000" b="1" dirty="0">
              <a:solidFill>
                <a:srgbClr val="800000"/>
              </a:solidFill>
            </a:endParaRPr>
          </a:p>
        </p:txBody>
      </p:sp>
      <p:sp>
        <p:nvSpPr>
          <p:cNvPr id="11" name="CuadroTexto 8"/>
          <p:cNvSpPr txBox="1">
            <a:spLocks noChangeArrowheads="1"/>
          </p:cNvSpPr>
          <p:nvPr/>
        </p:nvSpPr>
        <p:spPr bwMode="auto">
          <a:xfrm>
            <a:off x="1877813" y="1071387"/>
            <a:ext cx="5173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_tradnl" sz="1600" b="1" dirty="0" smtClean="0">
                <a:solidFill>
                  <a:srgbClr val="FF0000"/>
                </a:solidFill>
              </a:rPr>
              <a:t>EXAMPLES </a:t>
            </a:r>
            <a:r>
              <a:rPr lang="es-ES_tradnl" sz="1600" b="1" dirty="0" smtClean="0">
                <a:solidFill>
                  <a:srgbClr val="FF0000"/>
                </a:solidFill>
              </a:rPr>
              <a:t>OF APPLICATIONS FOR PROCESS SIMULATION</a:t>
            </a:r>
            <a:endParaRPr lang="es-ES_tradnl" sz="1600" b="1" dirty="0">
              <a:solidFill>
                <a:srgbClr val="FF0000"/>
              </a:solidFill>
            </a:endParaRPr>
          </a:p>
        </p:txBody>
      </p:sp>
      <p:pic>
        <p:nvPicPr>
          <p:cNvPr id="12" name="Imagen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9374" y="3978483"/>
            <a:ext cx="2669894" cy="214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uadroTexto 10"/>
          <p:cNvSpPr txBox="1">
            <a:spLocks noChangeArrowheads="1"/>
          </p:cNvSpPr>
          <p:nvPr/>
        </p:nvSpPr>
        <p:spPr bwMode="auto">
          <a:xfrm>
            <a:off x="606752" y="6067064"/>
            <a:ext cx="236835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_tradnl" sz="1000" b="1" dirty="0" err="1" smtClean="0">
                <a:solidFill>
                  <a:srgbClr val="800000"/>
                </a:solidFill>
              </a:rPr>
              <a:t>Applet</a:t>
            </a:r>
            <a:r>
              <a:rPr lang="es-ES_tradnl" sz="1000" b="1" dirty="0" smtClean="0">
                <a:solidFill>
                  <a:srgbClr val="800000"/>
                </a:solidFill>
              </a:rPr>
              <a:t> </a:t>
            </a:r>
            <a:r>
              <a:rPr lang="es-ES_tradnl" sz="1000" b="1" dirty="0" err="1" smtClean="0">
                <a:solidFill>
                  <a:srgbClr val="800000"/>
                </a:solidFill>
              </a:rPr>
              <a:t>with</a:t>
            </a:r>
            <a:r>
              <a:rPr lang="es-ES_tradnl" sz="1000" b="1" dirty="0" smtClean="0">
                <a:solidFill>
                  <a:srgbClr val="800000"/>
                </a:solidFill>
              </a:rPr>
              <a:t> </a:t>
            </a:r>
            <a:r>
              <a:rPr lang="es-ES_tradnl" sz="1000" b="1" dirty="0" err="1" smtClean="0">
                <a:solidFill>
                  <a:srgbClr val="800000"/>
                </a:solidFill>
              </a:rPr>
              <a:t>various</a:t>
            </a:r>
            <a:r>
              <a:rPr lang="es-ES_tradnl" sz="1000" b="1" dirty="0" smtClean="0">
                <a:solidFill>
                  <a:srgbClr val="800000"/>
                </a:solidFill>
              </a:rPr>
              <a:t> </a:t>
            </a:r>
            <a:r>
              <a:rPr lang="es-ES_tradnl" sz="1000" b="1" dirty="0" err="1" smtClean="0">
                <a:solidFill>
                  <a:srgbClr val="800000"/>
                </a:solidFill>
              </a:rPr>
              <a:t>Ecology</a:t>
            </a:r>
            <a:r>
              <a:rPr lang="es-ES_tradnl" sz="1000" b="1" dirty="0" smtClean="0">
                <a:solidFill>
                  <a:srgbClr val="800000"/>
                </a:solidFill>
              </a:rPr>
              <a:t> </a:t>
            </a:r>
            <a:r>
              <a:rPr lang="es-ES_tradnl" sz="1000" b="1" dirty="0" err="1" smtClean="0">
                <a:solidFill>
                  <a:srgbClr val="800000"/>
                </a:solidFill>
              </a:rPr>
              <a:t>simulations</a:t>
            </a:r>
            <a:endParaRPr lang="es-ES_tradnl" sz="1000" b="1" dirty="0">
              <a:solidFill>
                <a:srgbClr val="800000"/>
              </a:solidFill>
            </a:endParaRPr>
          </a:p>
        </p:txBody>
      </p:sp>
      <p:pic>
        <p:nvPicPr>
          <p:cNvPr id="14" name="Imagen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67093" y="4089854"/>
            <a:ext cx="2215440" cy="177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uadroTexto 12"/>
          <p:cNvSpPr txBox="1">
            <a:spLocks noChangeArrowheads="1"/>
          </p:cNvSpPr>
          <p:nvPr/>
        </p:nvSpPr>
        <p:spPr bwMode="auto">
          <a:xfrm>
            <a:off x="4150870" y="5879142"/>
            <a:ext cx="30426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_tradnl" sz="1000" b="1" dirty="0" err="1" smtClean="0">
                <a:solidFill>
                  <a:srgbClr val="800000"/>
                </a:solidFill>
              </a:rPr>
              <a:t>The</a:t>
            </a:r>
            <a:r>
              <a:rPr lang="es-ES_tradnl" sz="1000" b="1" dirty="0" smtClean="0">
                <a:solidFill>
                  <a:srgbClr val="800000"/>
                </a:solidFill>
              </a:rPr>
              <a:t> global </a:t>
            </a:r>
            <a:r>
              <a:rPr lang="es-ES_tradnl" sz="1000" b="1" dirty="0" err="1" smtClean="0">
                <a:solidFill>
                  <a:srgbClr val="800000"/>
                </a:solidFill>
              </a:rPr>
              <a:t>reports</a:t>
            </a:r>
            <a:r>
              <a:rPr lang="es-ES_tradnl" sz="1000" b="1" dirty="0" smtClean="0">
                <a:solidFill>
                  <a:srgbClr val="800000"/>
                </a:solidFill>
              </a:rPr>
              <a:t> </a:t>
            </a:r>
            <a:r>
              <a:rPr lang="es-ES_tradnl" sz="1000" b="1" dirty="0" err="1" smtClean="0">
                <a:solidFill>
                  <a:srgbClr val="800000"/>
                </a:solidFill>
              </a:rPr>
              <a:t>of</a:t>
            </a:r>
            <a:r>
              <a:rPr lang="es-ES_tradnl" sz="1000" b="1" dirty="0" smtClean="0">
                <a:solidFill>
                  <a:srgbClr val="800000"/>
                </a:solidFill>
              </a:rPr>
              <a:t> </a:t>
            </a:r>
            <a:r>
              <a:rPr lang="es-ES_tradnl" sz="1000" b="1" dirty="0" err="1" smtClean="0">
                <a:solidFill>
                  <a:srgbClr val="800000"/>
                </a:solidFill>
              </a:rPr>
              <a:t>the</a:t>
            </a:r>
            <a:r>
              <a:rPr lang="es-ES_tradnl" sz="1000" b="1" dirty="0" smtClean="0">
                <a:solidFill>
                  <a:srgbClr val="800000"/>
                </a:solidFill>
              </a:rPr>
              <a:t> </a:t>
            </a:r>
            <a:r>
              <a:rPr lang="es-ES_tradnl" sz="1000" b="1" dirty="0" err="1" smtClean="0">
                <a:solidFill>
                  <a:srgbClr val="800000"/>
                </a:solidFill>
              </a:rPr>
              <a:t>Intergovernmental</a:t>
            </a:r>
            <a:r>
              <a:rPr lang="es-ES_tradnl" sz="1000" b="1" dirty="0" smtClean="0">
                <a:solidFill>
                  <a:srgbClr val="800000"/>
                </a:solidFill>
              </a:rPr>
              <a:t> Panel </a:t>
            </a:r>
            <a:r>
              <a:rPr lang="es-ES_tradnl" sz="1000" b="1" dirty="0" err="1" smtClean="0">
                <a:solidFill>
                  <a:srgbClr val="800000"/>
                </a:solidFill>
              </a:rPr>
              <a:t>of</a:t>
            </a:r>
            <a:r>
              <a:rPr lang="es-ES_tradnl" sz="1000" b="1" dirty="0" smtClean="0">
                <a:solidFill>
                  <a:srgbClr val="800000"/>
                </a:solidFill>
              </a:rPr>
              <a:t> Experts </a:t>
            </a:r>
            <a:r>
              <a:rPr lang="es-ES_tradnl" sz="1000" b="1" dirty="0" err="1" smtClean="0">
                <a:solidFill>
                  <a:srgbClr val="800000"/>
                </a:solidFill>
              </a:rPr>
              <a:t>for</a:t>
            </a:r>
            <a:r>
              <a:rPr lang="es-ES_tradnl" sz="1000" b="1" dirty="0" smtClean="0">
                <a:solidFill>
                  <a:srgbClr val="800000"/>
                </a:solidFill>
              </a:rPr>
              <a:t> </a:t>
            </a:r>
            <a:r>
              <a:rPr lang="es-ES_tradnl" sz="1000" b="1" dirty="0" err="1" smtClean="0">
                <a:solidFill>
                  <a:srgbClr val="800000"/>
                </a:solidFill>
              </a:rPr>
              <a:t>Climate</a:t>
            </a:r>
            <a:r>
              <a:rPr lang="es-ES_tradnl" sz="1000" b="1" dirty="0" smtClean="0">
                <a:solidFill>
                  <a:srgbClr val="800000"/>
                </a:solidFill>
              </a:rPr>
              <a:t> </a:t>
            </a:r>
            <a:r>
              <a:rPr lang="es-ES_tradnl" sz="1000" b="1" dirty="0" err="1" smtClean="0">
                <a:solidFill>
                  <a:srgbClr val="800000"/>
                </a:solidFill>
              </a:rPr>
              <a:t>Change</a:t>
            </a:r>
            <a:r>
              <a:rPr lang="es-ES_tradnl" sz="1000" b="1" dirty="0" smtClean="0">
                <a:solidFill>
                  <a:srgbClr val="800000"/>
                </a:solidFill>
              </a:rPr>
              <a:t> </a:t>
            </a:r>
            <a:r>
              <a:rPr lang="es-ES_tradnl" sz="1000" b="1" dirty="0" err="1" smtClean="0">
                <a:solidFill>
                  <a:srgbClr val="800000"/>
                </a:solidFill>
              </a:rPr>
              <a:t>www.ipcc.ch</a:t>
            </a:r>
            <a:endParaRPr lang="es-ES_tradnl" sz="1000" b="1" dirty="0">
              <a:solidFill>
                <a:srgbClr val="800000"/>
              </a:solidFill>
            </a:endParaRPr>
          </a:p>
        </p:txBody>
      </p:sp>
      <p:sp>
        <p:nvSpPr>
          <p:cNvPr id="16" name="CuadroTexto 15"/>
          <p:cNvSpPr txBox="1">
            <a:spLocks noChangeArrowheads="1"/>
          </p:cNvSpPr>
          <p:nvPr/>
        </p:nvSpPr>
        <p:spPr bwMode="auto">
          <a:xfrm>
            <a:off x="2726318" y="525383"/>
            <a:ext cx="4800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2200" b="1" dirty="0" smtClean="0">
                <a:solidFill>
                  <a:srgbClr val="FFFF00"/>
                </a:solidFill>
                <a:latin typeface="Cooper Black" pitchFamily="-101" charset="0"/>
              </a:rPr>
              <a:t>THE  SIMULATION  </a:t>
            </a:r>
            <a:r>
              <a:rPr lang="es-ES_tradnl" sz="2200" b="1" dirty="0" smtClean="0">
                <a:solidFill>
                  <a:srgbClr val="FFFF00"/>
                </a:solidFill>
                <a:latin typeface="Cooper Black" pitchFamily="-101" charset="0"/>
              </a:rPr>
              <a:t>METHOD</a:t>
            </a:r>
            <a:endParaRPr lang="es-ES_tradnl" sz="2200" b="1" dirty="0">
              <a:solidFill>
                <a:srgbClr val="FFFF00"/>
              </a:solidFill>
              <a:latin typeface="Cooper Black" pitchFamily="-101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335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344759" y="1874664"/>
            <a:ext cx="823419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b="1" dirty="0" smtClean="0">
                <a:latin typeface="Arial"/>
                <a:cs typeface="Arial"/>
              </a:rPr>
              <a:t>At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university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and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middle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school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level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we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have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been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using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these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methodologies</a:t>
            </a:r>
            <a:r>
              <a:rPr lang="es-ES_tradnl" b="1" dirty="0" smtClean="0">
                <a:latin typeface="Arial"/>
                <a:cs typeface="Arial"/>
              </a:rPr>
              <a:t> (</a:t>
            </a:r>
            <a:r>
              <a:rPr lang="es-ES_tradnl" b="1" dirty="0" err="1" smtClean="0">
                <a:latin typeface="Arial"/>
                <a:cs typeface="Arial"/>
              </a:rPr>
              <a:t>whether</a:t>
            </a:r>
            <a:r>
              <a:rPr lang="es-ES_tradnl" b="1" dirty="0" smtClean="0">
                <a:latin typeface="Arial"/>
                <a:cs typeface="Arial"/>
              </a:rPr>
              <a:t> in full </a:t>
            </a:r>
            <a:r>
              <a:rPr lang="es-ES_tradnl" b="1" dirty="0" err="1" smtClean="0">
                <a:latin typeface="Arial"/>
                <a:cs typeface="Arial"/>
              </a:rPr>
              <a:t>courses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or</a:t>
            </a:r>
            <a:r>
              <a:rPr lang="es-ES_tradnl" b="1" dirty="0" smtClean="0">
                <a:latin typeface="Arial"/>
                <a:cs typeface="Arial"/>
              </a:rPr>
              <a:t> in </a:t>
            </a:r>
            <a:r>
              <a:rPr lang="es-ES_tradnl" b="1" dirty="0" err="1" smtClean="0">
                <a:latin typeface="Arial"/>
                <a:cs typeface="Arial"/>
              </a:rPr>
              <a:t>some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subjects</a:t>
            </a:r>
            <a:r>
              <a:rPr lang="es-ES_tradnl" b="1" dirty="0" smtClean="0">
                <a:latin typeface="Arial"/>
                <a:cs typeface="Arial"/>
              </a:rPr>
              <a:t>) </a:t>
            </a:r>
            <a:r>
              <a:rPr lang="es-ES_tradnl" b="1" dirty="0" err="1" smtClean="0">
                <a:latin typeface="Arial"/>
                <a:cs typeface="Arial"/>
              </a:rPr>
              <a:t>for</a:t>
            </a:r>
            <a:r>
              <a:rPr lang="es-ES_tradnl" b="1" dirty="0" smtClean="0">
                <a:latin typeface="Arial"/>
                <a:cs typeface="Arial"/>
              </a:rPr>
              <a:t> a </a:t>
            </a:r>
            <a:r>
              <a:rPr lang="es-ES_tradnl" b="1" dirty="0" err="1" smtClean="0">
                <a:latin typeface="Arial"/>
                <a:cs typeface="Arial"/>
              </a:rPr>
              <a:t>year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and</a:t>
            </a:r>
            <a:r>
              <a:rPr lang="es-ES_tradnl" b="1" dirty="0" smtClean="0">
                <a:latin typeface="Arial"/>
                <a:cs typeface="Arial"/>
              </a:rPr>
              <a:t> a </a:t>
            </a:r>
            <a:r>
              <a:rPr lang="es-ES_tradnl" b="1" dirty="0" err="1" smtClean="0">
                <a:latin typeface="Arial"/>
                <a:cs typeface="Arial"/>
              </a:rPr>
              <a:t>half</a:t>
            </a:r>
            <a:r>
              <a:rPr lang="es-ES_tradnl" b="1" dirty="0" smtClean="0">
                <a:latin typeface="Arial"/>
                <a:cs typeface="Arial"/>
              </a:rPr>
              <a:t>, so </a:t>
            </a:r>
            <a:r>
              <a:rPr lang="es-ES_tradnl" b="1" dirty="0" err="1" smtClean="0">
                <a:latin typeface="Arial"/>
                <a:cs typeface="Arial"/>
              </a:rPr>
              <a:t>we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still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cannot</a:t>
            </a:r>
            <a:r>
              <a:rPr lang="es-ES_tradnl" b="1" dirty="0" smtClean="0">
                <a:latin typeface="Arial"/>
                <a:cs typeface="Arial"/>
              </a:rPr>
              <a:t> compare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results</a:t>
            </a:r>
            <a:r>
              <a:rPr lang="es-ES_tradnl" b="1" dirty="0" smtClean="0">
                <a:latin typeface="Arial"/>
                <a:cs typeface="Arial"/>
              </a:rPr>
              <a:t>, </a:t>
            </a:r>
            <a:r>
              <a:rPr lang="es-ES_tradnl" b="1" dirty="0" err="1" smtClean="0">
                <a:latin typeface="Arial"/>
                <a:cs typeface="Arial"/>
              </a:rPr>
              <a:t>especially</a:t>
            </a:r>
            <a:r>
              <a:rPr lang="es-ES_tradnl" b="1" dirty="0" smtClean="0">
                <a:latin typeface="Arial"/>
                <a:cs typeface="Arial"/>
              </a:rPr>
              <a:t> in data </a:t>
            </a:r>
            <a:r>
              <a:rPr lang="es-ES_tradnl" b="1" dirty="0" err="1" smtClean="0">
                <a:latin typeface="Arial"/>
                <a:cs typeface="Arial"/>
              </a:rPr>
              <a:t>with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previous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courses</a:t>
            </a:r>
            <a:r>
              <a:rPr lang="es-ES_tradnl" b="1" dirty="0" smtClean="0">
                <a:latin typeface="Arial"/>
                <a:cs typeface="Arial"/>
              </a:rPr>
              <a:t>, </a:t>
            </a:r>
            <a:r>
              <a:rPr lang="es-ES_tradnl" b="1" dirty="0" err="1" smtClean="0">
                <a:latin typeface="Arial"/>
                <a:cs typeface="Arial"/>
              </a:rPr>
              <a:t>until</a:t>
            </a:r>
            <a:r>
              <a:rPr lang="es-ES_tradnl" b="1" dirty="0" smtClean="0">
                <a:latin typeface="Arial"/>
                <a:cs typeface="Arial"/>
              </a:rPr>
              <a:t> at </a:t>
            </a:r>
            <a:r>
              <a:rPr lang="es-ES_tradnl" b="1" dirty="0" err="1" smtClean="0">
                <a:latin typeface="Arial"/>
                <a:cs typeface="Arial"/>
              </a:rPr>
              <a:t>least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three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years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have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elapsed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to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make</a:t>
            </a:r>
            <a:r>
              <a:rPr lang="es-ES_tradnl" b="1" dirty="0" smtClean="0">
                <a:latin typeface="Arial"/>
                <a:cs typeface="Arial"/>
              </a:rPr>
              <a:t> a </a:t>
            </a:r>
            <a:r>
              <a:rPr lang="es-ES_tradnl" b="1" dirty="0" err="1" smtClean="0">
                <a:latin typeface="Arial"/>
                <a:cs typeface="Arial"/>
              </a:rPr>
              <a:t>reliable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comparison</a:t>
            </a:r>
            <a:r>
              <a:rPr lang="es-ES_tradnl" b="1" dirty="0" smtClean="0">
                <a:latin typeface="Arial"/>
                <a:cs typeface="Arial"/>
              </a:rPr>
              <a:t>.</a:t>
            </a:r>
          </a:p>
          <a:p>
            <a:pPr algn="just"/>
            <a:endParaRPr lang="es-ES_tradnl" b="1" dirty="0" smtClean="0">
              <a:latin typeface="Arial"/>
              <a:cs typeface="Arial"/>
            </a:endParaRPr>
          </a:p>
          <a:p>
            <a:pPr algn="just"/>
            <a:r>
              <a:rPr lang="es-ES_tradnl" b="1" dirty="0" err="1" smtClean="0">
                <a:latin typeface="Arial"/>
                <a:cs typeface="Arial"/>
              </a:rPr>
              <a:t>Yes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we</a:t>
            </a:r>
            <a:r>
              <a:rPr lang="es-ES_tradnl" b="1" dirty="0" smtClean="0">
                <a:latin typeface="Arial"/>
                <a:cs typeface="Arial"/>
              </a:rPr>
              <a:t> can </a:t>
            </a:r>
            <a:r>
              <a:rPr lang="es-ES_tradnl" b="1" dirty="0" err="1" smtClean="0">
                <a:latin typeface="Arial"/>
                <a:cs typeface="Arial"/>
              </a:rPr>
              <a:t>say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that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students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learn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contents</a:t>
            </a:r>
            <a:r>
              <a:rPr lang="es-ES_tradnl" b="1" dirty="0" smtClean="0">
                <a:latin typeface="Arial"/>
                <a:cs typeface="Arial"/>
              </a:rPr>
              <a:t> more </a:t>
            </a:r>
            <a:r>
              <a:rPr lang="es-ES_tradnl" b="1" dirty="0" err="1" smtClean="0">
                <a:latin typeface="Arial"/>
                <a:cs typeface="Arial"/>
              </a:rPr>
              <a:t>quickly</a:t>
            </a:r>
            <a:r>
              <a:rPr lang="es-ES_tradnl" b="1" dirty="0" smtClean="0">
                <a:latin typeface="Arial"/>
                <a:cs typeface="Arial"/>
              </a:rPr>
              <a:t>, </a:t>
            </a:r>
            <a:r>
              <a:rPr lang="es-ES_tradnl" b="1" dirty="0" err="1" smtClean="0">
                <a:latin typeface="Arial"/>
                <a:cs typeface="Arial"/>
              </a:rPr>
              <a:t>that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is</a:t>
            </a:r>
            <a:r>
              <a:rPr lang="es-ES_tradnl" b="1" dirty="0" smtClean="0">
                <a:latin typeface="Arial"/>
                <a:cs typeface="Arial"/>
              </a:rPr>
              <a:t>, </a:t>
            </a:r>
            <a:r>
              <a:rPr lang="es-ES_tradnl" b="1" dirty="0" err="1" smtClean="0">
                <a:latin typeface="Arial"/>
                <a:cs typeface="Arial"/>
              </a:rPr>
              <a:t>they</a:t>
            </a:r>
            <a:r>
              <a:rPr lang="es-ES_tradnl" b="1" dirty="0" smtClean="0">
                <a:latin typeface="Arial"/>
                <a:cs typeface="Arial"/>
              </a:rPr>
              <a:t> use </a:t>
            </a:r>
            <a:r>
              <a:rPr lang="es-ES_tradnl" b="1" dirty="0" err="1" smtClean="0">
                <a:latin typeface="Arial"/>
                <a:cs typeface="Arial"/>
              </a:rPr>
              <a:t>less</a:t>
            </a:r>
            <a:r>
              <a:rPr lang="es-ES_tradnl" b="1" dirty="0" smtClean="0">
                <a:latin typeface="Arial"/>
                <a:cs typeface="Arial"/>
              </a:rPr>
              <a:t> time </a:t>
            </a:r>
            <a:r>
              <a:rPr lang="es-ES_tradnl" b="1" dirty="0" err="1" smtClean="0">
                <a:latin typeface="Arial"/>
                <a:cs typeface="Arial"/>
              </a:rPr>
              <a:t>to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understand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concepts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and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this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is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joined</a:t>
            </a:r>
            <a:r>
              <a:rPr lang="es-ES_tradnl" b="1" dirty="0" smtClean="0">
                <a:latin typeface="Arial"/>
                <a:cs typeface="Arial"/>
              </a:rPr>
              <a:t> by a </a:t>
            </a:r>
            <a:r>
              <a:rPr lang="es-ES_tradnl" b="1" dirty="0" err="1" smtClean="0">
                <a:latin typeface="Arial"/>
                <a:cs typeface="Arial"/>
              </a:rPr>
              <a:t>greater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number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of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first</a:t>
            </a:r>
            <a:r>
              <a:rPr lang="es-ES_tradnl" b="1" dirty="0" smtClean="0">
                <a:latin typeface="Arial"/>
                <a:cs typeface="Arial"/>
              </a:rPr>
              <a:t>-</a:t>
            </a:r>
            <a:r>
              <a:rPr lang="es-ES_tradnl" b="1" dirty="0" err="1" smtClean="0">
                <a:latin typeface="Arial"/>
                <a:cs typeface="Arial"/>
              </a:rPr>
              <a:t>instance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approvals</a:t>
            </a:r>
            <a:r>
              <a:rPr lang="es-ES_tradnl" b="1" dirty="0" smtClean="0">
                <a:latin typeface="Arial"/>
                <a:cs typeface="Arial"/>
              </a:rPr>
              <a:t> in </a:t>
            </a:r>
            <a:r>
              <a:rPr lang="es-ES_tradnl" b="1" dirty="0" err="1" smtClean="0">
                <a:latin typeface="Arial"/>
                <a:cs typeface="Arial"/>
              </a:rPr>
              <a:t>courses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and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subjects</a:t>
            </a:r>
            <a:r>
              <a:rPr lang="es-ES_tradnl" b="1" dirty="0" smtClean="0">
                <a:latin typeface="Arial"/>
                <a:cs typeface="Arial"/>
              </a:rPr>
              <a:t> by 10%</a:t>
            </a:r>
            <a:endParaRPr lang="es-ES_tradnl" b="1" dirty="0" smtClean="0">
              <a:latin typeface="Arial"/>
              <a:cs typeface="Arial"/>
            </a:endParaRPr>
          </a:p>
        </p:txBody>
      </p:sp>
      <p:sp>
        <p:nvSpPr>
          <p:cNvPr id="5" name="CuadroTexto 3"/>
          <p:cNvSpPr txBox="1">
            <a:spLocks noChangeArrowheads="1"/>
          </p:cNvSpPr>
          <p:nvPr/>
        </p:nvSpPr>
        <p:spPr bwMode="auto">
          <a:xfrm>
            <a:off x="2333463" y="1168540"/>
            <a:ext cx="386540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_tradnl" sz="2200" b="1" dirty="0" smtClean="0">
                <a:solidFill>
                  <a:srgbClr val="D713FF"/>
                </a:solidFill>
                <a:latin typeface="Cooper Black" pitchFamily="-101" charset="0"/>
              </a:rPr>
              <a:t>PEDAGOGICAL RESULTS</a:t>
            </a:r>
            <a:endParaRPr lang="es-ES_tradnl" sz="2200" b="1" dirty="0">
              <a:solidFill>
                <a:srgbClr val="D713FF"/>
              </a:solidFill>
              <a:latin typeface="Cooper Black" pitchFamily="-101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335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>
            <a:spLocks noChangeArrowheads="1"/>
          </p:cNvSpPr>
          <p:nvPr/>
        </p:nvSpPr>
        <p:spPr bwMode="auto">
          <a:xfrm>
            <a:off x="406537" y="1116436"/>
            <a:ext cx="7683966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sz="1700" b="1" dirty="0" err="1" smtClean="0">
                <a:latin typeface="Arial"/>
                <a:cs typeface="Arial"/>
              </a:rPr>
              <a:t>The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conclusions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of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these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methodologies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refer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to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both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teachers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and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students</a:t>
            </a:r>
            <a:r>
              <a:rPr lang="es-ES_tradnl" sz="1700" b="1" dirty="0" smtClean="0">
                <a:latin typeface="Arial"/>
                <a:cs typeface="Arial"/>
              </a:rPr>
              <a:t>.</a:t>
            </a:r>
          </a:p>
          <a:p>
            <a:pPr algn="just"/>
            <a:endParaRPr lang="es-ES_tradnl" sz="1700" b="1" dirty="0" smtClean="0">
              <a:latin typeface="Arial"/>
              <a:cs typeface="Arial"/>
            </a:endParaRPr>
          </a:p>
          <a:p>
            <a:pPr algn="just"/>
            <a:r>
              <a:rPr lang="es-ES_tradnl" sz="1700" b="1" dirty="0" err="1" smtClean="0">
                <a:latin typeface="Arial"/>
                <a:cs typeface="Arial"/>
              </a:rPr>
              <a:t>These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methodologies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serve</a:t>
            </a:r>
            <a:r>
              <a:rPr lang="es-ES_tradnl" sz="1700" b="1" dirty="0" smtClean="0">
                <a:latin typeface="Arial"/>
                <a:cs typeface="Arial"/>
              </a:rPr>
              <a:t> as a more </a:t>
            </a:r>
            <a:r>
              <a:rPr lang="es-ES_tradnl" sz="1700" b="1" dirty="0" err="1" smtClean="0">
                <a:latin typeface="Arial"/>
                <a:cs typeface="Arial"/>
              </a:rPr>
              <a:t>means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for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teachers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to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improve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their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level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of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work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with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their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students</a:t>
            </a:r>
            <a:r>
              <a:rPr lang="es-ES_tradnl" sz="1700" b="1" dirty="0" smtClean="0">
                <a:latin typeface="Arial"/>
                <a:cs typeface="Arial"/>
              </a:rPr>
              <a:t>, </a:t>
            </a:r>
            <a:r>
              <a:rPr lang="es-ES_tradnl" sz="1700" b="1" dirty="0" err="1" smtClean="0">
                <a:latin typeface="Arial"/>
                <a:cs typeface="Arial"/>
              </a:rPr>
              <a:t>participating</a:t>
            </a:r>
            <a:r>
              <a:rPr lang="es-ES_tradnl" sz="1700" b="1" dirty="0" smtClean="0">
                <a:latin typeface="Arial"/>
                <a:cs typeface="Arial"/>
              </a:rPr>
              <a:t> in </a:t>
            </a:r>
            <a:r>
              <a:rPr lang="es-ES_tradnl" sz="1700" b="1" dirty="0" err="1" smtClean="0">
                <a:latin typeface="Arial"/>
                <a:cs typeface="Arial"/>
              </a:rPr>
              <a:t>the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tasks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presented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with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the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educational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materials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elaborated</a:t>
            </a:r>
            <a:r>
              <a:rPr lang="es-ES_tradnl" sz="1700" b="1" dirty="0" smtClean="0">
                <a:latin typeface="Arial"/>
                <a:cs typeface="Arial"/>
              </a:rPr>
              <a:t>. At </a:t>
            </a:r>
            <a:r>
              <a:rPr lang="es-ES_tradnl" sz="1700" b="1" dirty="0" err="1" smtClean="0">
                <a:latin typeface="Arial"/>
                <a:cs typeface="Arial"/>
              </a:rPr>
              <a:t>the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same</a:t>
            </a:r>
            <a:r>
              <a:rPr lang="es-ES_tradnl" sz="1700" b="1" dirty="0" smtClean="0">
                <a:latin typeface="Arial"/>
                <a:cs typeface="Arial"/>
              </a:rPr>
              <a:t> time </a:t>
            </a:r>
            <a:r>
              <a:rPr lang="es-ES_tradnl" sz="1700" b="1" dirty="0" err="1" smtClean="0">
                <a:latin typeface="Arial"/>
                <a:cs typeface="Arial"/>
              </a:rPr>
              <a:t>it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serves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to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discover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the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attitudes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of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the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students</a:t>
            </a:r>
            <a:r>
              <a:rPr lang="es-ES_tradnl" sz="1700" b="1" dirty="0" smtClean="0">
                <a:latin typeface="Arial"/>
                <a:cs typeface="Arial"/>
              </a:rPr>
              <a:t>, </a:t>
            </a:r>
            <a:r>
              <a:rPr lang="es-ES_tradnl" sz="1700" b="1" dirty="0" err="1" smtClean="0">
                <a:latin typeface="Arial"/>
                <a:cs typeface="Arial"/>
              </a:rPr>
              <a:t>their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willingness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to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work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and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the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curiosity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for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research</a:t>
            </a:r>
            <a:r>
              <a:rPr lang="es-ES_tradnl" sz="1700" b="1" dirty="0" smtClean="0">
                <a:latin typeface="Arial"/>
                <a:cs typeface="Arial"/>
              </a:rPr>
              <a:t>.</a:t>
            </a:r>
          </a:p>
          <a:p>
            <a:pPr algn="just"/>
            <a:endParaRPr lang="es-ES_tradnl" sz="1700" b="1" dirty="0" smtClean="0">
              <a:latin typeface="Arial"/>
              <a:cs typeface="Arial"/>
            </a:endParaRPr>
          </a:p>
          <a:p>
            <a:pPr algn="just"/>
            <a:r>
              <a:rPr lang="es-ES_tradnl" sz="1700" b="1" dirty="0" err="1" smtClean="0">
                <a:latin typeface="Arial"/>
                <a:cs typeface="Arial"/>
              </a:rPr>
              <a:t>With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these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learning</a:t>
            </a:r>
            <a:r>
              <a:rPr lang="es-ES_tradnl" sz="1700" b="1" dirty="0" smtClean="0">
                <a:latin typeface="Arial"/>
                <a:cs typeface="Arial"/>
              </a:rPr>
              <a:t> media </a:t>
            </a:r>
            <a:r>
              <a:rPr lang="es-ES_tradnl" sz="1700" b="1" dirty="0" err="1" smtClean="0">
                <a:latin typeface="Arial"/>
                <a:cs typeface="Arial"/>
              </a:rPr>
              <a:t>students</a:t>
            </a:r>
            <a:r>
              <a:rPr lang="es-ES_tradnl" sz="1700" b="1" dirty="0" smtClean="0">
                <a:latin typeface="Arial"/>
                <a:cs typeface="Arial"/>
              </a:rPr>
              <a:t> are </a:t>
            </a:r>
            <a:r>
              <a:rPr lang="es-ES_tradnl" sz="1700" b="1" dirty="0" err="1" smtClean="0">
                <a:latin typeface="Arial"/>
                <a:cs typeface="Arial"/>
              </a:rPr>
              <a:t>able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to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work</a:t>
            </a:r>
            <a:r>
              <a:rPr lang="es-ES_tradnl" sz="1700" b="1" dirty="0" smtClean="0">
                <a:latin typeface="Arial"/>
                <a:cs typeface="Arial"/>
              </a:rPr>
              <a:t> in a more </a:t>
            </a:r>
            <a:r>
              <a:rPr lang="es-ES_tradnl" sz="1700" b="1" dirty="0" err="1" smtClean="0">
                <a:latin typeface="Arial"/>
                <a:cs typeface="Arial"/>
              </a:rPr>
              <a:t>practical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way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the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contents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and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to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acquire</a:t>
            </a:r>
            <a:r>
              <a:rPr lang="es-ES_tradnl" sz="1700" b="1" dirty="0" smtClean="0">
                <a:latin typeface="Arial"/>
                <a:cs typeface="Arial"/>
              </a:rPr>
              <a:t> training </a:t>
            </a:r>
            <a:r>
              <a:rPr lang="es-ES_tradnl" sz="1700" b="1" dirty="0" err="1" smtClean="0">
                <a:latin typeface="Arial"/>
                <a:cs typeface="Arial"/>
              </a:rPr>
              <a:t>and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information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for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their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later</a:t>
            </a:r>
            <a:r>
              <a:rPr lang="es-ES_tradnl" sz="1700" b="1" dirty="0" smtClean="0">
                <a:latin typeface="Arial"/>
                <a:cs typeface="Arial"/>
              </a:rPr>
              <a:t> use in STEMC </a:t>
            </a:r>
            <a:r>
              <a:rPr lang="es-ES_tradnl" sz="1700" b="1" dirty="0" err="1" smtClean="0">
                <a:latin typeface="Arial"/>
                <a:cs typeface="Arial"/>
              </a:rPr>
              <a:t>subjects</a:t>
            </a:r>
            <a:r>
              <a:rPr lang="es-ES_tradnl" sz="1700" b="1" dirty="0" smtClean="0">
                <a:latin typeface="Arial"/>
                <a:cs typeface="Arial"/>
              </a:rPr>
              <a:t>.</a:t>
            </a:r>
            <a:endParaRPr lang="es-ES" sz="1700" b="1" dirty="0">
              <a:latin typeface="Arial"/>
              <a:cs typeface="Arial"/>
            </a:endParaRPr>
          </a:p>
        </p:txBody>
      </p:sp>
      <p:sp>
        <p:nvSpPr>
          <p:cNvPr id="5" name="CuadroTexto 2"/>
          <p:cNvSpPr txBox="1">
            <a:spLocks noChangeArrowheads="1"/>
          </p:cNvSpPr>
          <p:nvPr/>
        </p:nvSpPr>
        <p:spPr bwMode="auto">
          <a:xfrm>
            <a:off x="3112398" y="490852"/>
            <a:ext cx="277336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2200" b="1" dirty="0" smtClean="0">
                <a:solidFill>
                  <a:srgbClr val="FFFF00"/>
                </a:solidFill>
                <a:latin typeface="Cooper Black" pitchFamily="-101" charset="0"/>
              </a:rPr>
              <a:t>CONCLUSIONS</a:t>
            </a:r>
            <a:endParaRPr lang="es-ES_tradnl" sz="2200" b="1" dirty="0">
              <a:solidFill>
                <a:srgbClr val="FFFF00"/>
              </a:solidFill>
              <a:latin typeface="Cooper Black" pitchFamily="-101" charset="0"/>
            </a:endParaRPr>
          </a:p>
        </p:txBody>
      </p:sp>
      <p:pic>
        <p:nvPicPr>
          <p:cNvPr id="8" name="Image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9250" y="4517309"/>
            <a:ext cx="2692057" cy="172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335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>
            <a:spLocks noChangeArrowheads="1"/>
          </p:cNvSpPr>
          <p:nvPr/>
        </p:nvSpPr>
        <p:spPr bwMode="auto">
          <a:xfrm>
            <a:off x="292191" y="1535162"/>
            <a:ext cx="8229600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b="1" dirty="0" smtClean="0">
                <a:latin typeface="Arial"/>
                <a:cs typeface="Arial"/>
              </a:rPr>
              <a:t>1) </a:t>
            </a:r>
            <a:r>
              <a:rPr lang="es-ES_tradnl" b="1" dirty="0" err="1" smtClean="0">
                <a:latin typeface="Arial"/>
                <a:cs typeface="Arial"/>
              </a:rPr>
              <a:t>Because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central </a:t>
            </a:r>
            <a:r>
              <a:rPr lang="es-ES_tradnl" b="1" dirty="0" err="1" smtClean="0">
                <a:latin typeface="Arial"/>
                <a:cs typeface="Arial"/>
              </a:rPr>
              <a:t>element</a:t>
            </a:r>
            <a:r>
              <a:rPr lang="es-ES_tradnl" b="1" dirty="0" smtClean="0">
                <a:latin typeface="Arial"/>
                <a:cs typeface="Arial"/>
              </a:rPr>
              <a:t> in </a:t>
            </a:r>
            <a:r>
              <a:rPr lang="es-ES_tradnl" b="1" dirty="0" err="1" smtClean="0">
                <a:latin typeface="Arial"/>
                <a:cs typeface="Arial"/>
              </a:rPr>
              <a:t>classes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with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these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methods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should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consist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of</a:t>
            </a:r>
            <a:r>
              <a:rPr lang="es-ES_tradnl" b="1" dirty="0" smtClean="0">
                <a:latin typeface="Arial"/>
                <a:cs typeface="Arial"/>
              </a:rPr>
              <a:t>:</a:t>
            </a:r>
          </a:p>
          <a:p>
            <a:pPr algn="just"/>
            <a:endParaRPr lang="es-ES_tradnl" sz="1400" b="1" dirty="0" smtClean="0">
              <a:latin typeface="Arial"/>
              <a:cs typeface="Arial"/>
            </a:endParaRPr>
          </a:p>
          <a:p>
            <a:pPr algn="just"/>
            <a:r>
              <a:rPr lang="es-ES_tradnl" sz="1700" b="1" dirty="0" smtClean="0">
                <a:latin typeface="Arial"/>
                <a:cs typeface="Arial"/>
              </a:rPr>
              <a:t>- In </a:t>
            </a:r>
            <a:r>
              <a:rPr lang="es-ES_tradnl" sz="1700" b="1" dirty="0" err="1" smtClean="0">
                <a:latin typeface="Arial"/>
                <a:cs typeface="Arial"/>
              </a:rPr>
              <a:t>promoting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and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carrying</a:t>
            </a:r>
            <a:r>
              <a:rPr lang="es-ES_tradnl" sz="1700" b="1" dirty="0" smtClean="0">
                <a:latin typeface="Arial"/>
                <a:cs typeface="Arial"/>
              </a:rPr>
              <a:t> out </a:t>
            </a:r>
            <a:r>
              <a:rPr lang="es-ES_tradnl" sz="1700" b="1" dirty="0" err="1" smtClean="0">
                <a:latin typeface="Arial"/>
                <a:cs typeface="Arial"/>
              </a:rPr>
              <a:t>activities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with</a:t>
            </a:r>
            <a:r>
              <a:rPr lang="es-ES_tradnl" sz="1700" b="1" dirty="0" smtClean="0">
                <a:latin typeface="Arial"/>
                <a:cs typeface="Arial"/>
              </a:rPr>
              <a:t> ICTS </a:t>
            </a:r>
            <a:r>
              <a:rPr lang="es-ES_tradnl" sz="1700" b="1" dirty="0" err="1" smtClean="0">
                <a:latin typeface="Arial"/>
                <a:cs typeface="Arial"/>
              </a:rPr>
              <a:t>technologies</a:t>
            </a:r>
            <a:endParaRPr lang="es-ES_tradnl" sz="1700" b="1" dirty="0" smtClean="0">
              <a:latin typeface="Arial"/>
              <a:cs typeface="Arial"/>
            </a:endParaRPr>
          </a:p>
          <a:p>
            <a:pPr algn="just"/>
            <a:r>
              <a:rPr lang="es-ES_tradnl" sz="1700" b="1" dirty="0" smtClean="0">
                <a:latin typeface="Arial"/>
                <a:cs typeface="Arial"/>
              </a:rPr>
              <a:t>- </a:t>
            </a:r>
            <a:r>
              <a:rPr lang="es-ES_tradnl" sz="1700" b="1" dirty="0" err="1" smtClean="0">
                <a:latin typeface="Arial"/>
                <a:cs typeface="Arial"/>
              </a:rPr>
              <a:t>Using</a:t>
            </a:r>
            <a:r>
              <a:rPr lang="es-ES_tradnl" sz="1700" b="1" dirty="0" smtClean="0">
                <a:latin typeface="Arial"/>
                <a:cs typeface="Arial"/>
              </a:rPr>
              <a:t> audiovisual media in </a:t>
            </a:r>
            <a:r>
              <a:rPr lang="es-ES_tradnl" sz="1700" b="1" dirty="0" err="1" smtClean="0">
                <a:latin typeface="Arial"/>
                <a:cs typeface="Arial"/>
              </a:rPr>
              <a:t>the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classroom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for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student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participation</a:t>
            </a:r>
            <a:endParaRPr lang="es-ES_tradnl" sz="1700" b="1" dirty="0" smtClean="0">
              <a:latin typeface="Arial"/>
              <a:cs typeface="Arial"/>
            </a:endParaRPr>
          </a:p>
          <a:p>
            <a:pPr algn="just"/>
            <a:r>
              <a:rPr lang="es-ES_tradnl" sz="1700" b="1" dirty="0" smtClean="0">
                <a:latin typeface="Arial"/>
                <a:cs typeface="Arial"/>
              </a:rPr>
              <a:t>- </a:t>
            </a:r>
            <a:r>
              <a:rPr lang="es-ES_tradnl" sz="1700" b="1" dirty="0" err="1" smtClean="0">
                <a:latin typeface="Arial"/>
                <a:cs typeface="Arial"/>
              </a:rPr>
              <a:t>Putting</a:t>
            </a:r>
            <a:r>
              <a:rPr lang="es-ES_tradnl" sz="1700" b="1" dirty="0" smtClean="0">
                <a:latin typeface="Arial"/>
                <a:cs typeface="Arial"/>
              </a:rPr>
              <a:t> a </a:t>
            </a:r>
            <a:r>
              <a:rPr lang="es-ES_tradnl" sz="1700" b="1" dirty="0" err="1" smtClean="0">
                <a:latin typeface="Arial"/>
                <a:cs typeface="Arial"/>
              </a:rPr>
              <a:t>simulation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into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practice</a:t>
            </a:r>
            <a:endParaRPr lang="es-ES_tradnl" sz="1700" b="1" dirty="0" smtClean="0">
              <a:latin typeface="Arial"/>
              <a:cs typeface="Arial"/>
            </a:endParaRPr>
          </a:p>
          <a:p>
            <a:pPr algn="just"/>
            <a:r>
              <a:rPr lang="es-ES_tradnl" sz="1700" b="1" dirty="0" smtClean="0">
                <a:latin typeface="Arial"/>
                <a:cs typeface="Arial"/>
              </a:rPr>
              <a:t>- </a:t>
            </a:r>
            <a:r>
              <a:rPr lang="es-ES_tradnl" sz="1700" b="1" dirty="0" err="1" smtClean="0">
                <a:latin typeface="Arial"/>
                <a:cs typeface="Arial"/>
              </a:rPr>
              <a:t>Answering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questions</a:t>
            </a:r>
            <a:endParaRPr lang="es-ES_tradnl" sz="1700" b="1" dirty="0" smtClean="0">
              <a:latin typeface="Arial"/>
              <a:cs typeface="Arial"/>
            </a:endParaRPr>
          </a:p>
          <a:p>
            <a:pPr algn="just"/>
            <a:r>
              <a:rPr lang="es-ES_tradnl" sz="1700" b="1" dirty="0" smtClean="0">
                <a:latin typeface="Arial"/>
                <a:cs typeface="Arial"/>
              </a:rPr>
              <a:t>- </a:t>
            </a:r>
            <a:r>
              <a:rPr lang="es-ES_tradnl" sz="1700" b="1" dirty="0" err="1" smtClean="0">
                <a:latin typeface="Arial"/>
                <a:cs typeface="Arial"/>
              </a:rPr>
              <a:t>Conduct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an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investigation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or</a:t>
            </a:r>
            <a:r>
              <a:rPr lang="es-ES_tradnl" sz="1700" b="1" dirty="0" smtClean="0">
                <a:latin typeface="Arial"/>
                <a:cs typeface="Arial"/>
              </a:rPr>
              <a:t> </a:t>
            </a:r>
            <a:r>
              <a:rPr lang="es-ES_tradnl" sz="1700" b="1" dirty="0" err="1" smtClean="0">
                <a:latin typeface="Arial"/>
                <a:cs typeface="Arial"/>
              </a:rPr>
              <a:t>project</a:t>
            </a:r>
            <a:r>
              <a:rPr lang="es-ES_tradnl" sz="1700" b="1" dirty="0" smtClean="0">
                <a:latin typeface="Arial"/>
                <a:cs typeface="Arial"/>
              </a:rPr>
              <a:t>.</a:t>
            </a:r>
            <a:endParaRPr lang="es-ES_tradnl" sz="1700" b="1" dirty="0">
              <a:latin typeface="Arial"/>
              <a:cs typeface="Arial"/>
            </a:endParaRPr>
          </a:p>
        </p:txBody>
      </p:sp>
      <p:sp>
        <p:nvSpPr>
          <p:cNvPr id="5" name="CuadroTexto 7"/>
          <p:cNvSpPr txBox="1">
            <a:spLocks noChangeArrowheads="1"/>
          </p:cNvSpPr>
          <p:nvPr/>
        </p:nvSpPr>
        <p:spPr bwMode="auto">
          <a:xfrm>
            <a:off x="2607135" y="562460"/>
            <a:ext cx="56536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_tradnl" sz="2000" dirty="0" smtClean="0">
                <a:solidFill>
                  <a:srgbClr val="FFFF00"/>
                </a:solidFill>
                <a:latin typeface="Cooper Black" pitchFamily="-101" charset="0"/>
              </a:rPr>
              <a:t>WHY USE INTERACTIVE METHODS?</a:t>
            </a:r>
            <a:endParaRPr lang="es-ES_tradnl" sz="2000" dirty="0">
              <a:solidFill>
                <a:srgbClr val="FFFF00"/>
              </a:solidFill>
              <a:latin typeface="Cooper Black" pitchFamily="-101" charset="0"/>
            </a:endParaRPr>
          </a:p>
        </p:txBody>
      </p:sp>
      <p:sp>
        <p:nvSpPr>
          <p:cNvPr id="8" name="CuadroTexto 5"/>
          <p:cNvSpPr txBox="1">
            <a:spLocks noChangeArrowheads="1"/>
          </p:cNvSpPr>
          <p:nvPr/>
        </p:nvSpPr>
        <p:spPr bwMode="auto">
          <a:xfrm>
            <a:off x="341748" y="3932537"/>
            <a:ext cx="8077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b="1" dirty="0" smtClean="0">
                <a:latin typeface="Arial"/>
                <a:cs typeface="Arial"/>
              </a:rPr>
              <a:t>2) </a:t>
            </a:r>
            <a:r>
              <a:rPr lang="es-ES_tradnl" b="1" dirty="0" err="1" smtClean="0">
                <a:latin typeface="Arial"/>
                <a:cs typeface="Arial"/>
              </a:rPr>
              <a:t>Because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they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present</a:t>
            </a:r>
            <a:r>
              <a:rPr lang="es-ES_tradnl" b="1" dirty="0" smtClean="0">
                <a:latin typeface="Arial"/>
                <a:cs typeface="Arial"/>
              </a:rPr>
              <a:t> real </a:t>
            </a:r>
            <a:r>
              <a:rPr lang="es-ES_tradnl" b="1" dirty="0" err="1" smtClean="0">
                <a:latin typeface="Arial"/>
                <a:cs typeface="Arial"/>
              </a:rPr>
              <a:t>problems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or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practical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situations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to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work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skills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that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involve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analysis</a:t>
            </a:r>
            <a:r>
              <a:rPr lang="es-ES_tradnl" b="1" dirty="0" smtClean="0">
                <a:latin typeface="Arial"/>
                <a:cs typeface="Arial"/>
              </a:rPr>
              <a:t>, </a:t>
            </a:r>
            <a:r>
              <a:rPr lang="es-ES_tradnl" b="1" dirty="0" err="1" smtClean="0">
                <a:latin typeface="Arial"/>
                <a:cs typeface="Arial"/>
              </a:rPr>
              <a:t>thinking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and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mastery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of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skills</a:t>
            </a:r>
            <a:r>
              <a:rPr lang="es-ES_tradnl" b="1" dirty="0" smtClean="0">
                <a:latin typeface="Arial"/>
                <a:cs typeface="Arial"/>
              </a:rPr>
              <a:t> similar </a:t>
            </a:r>
            <a:r>
              <a:rPr lang="es-ES_tradnl" b="1" dirty="0" err="1" smtClean="0">
                <a:latin typeface="Arial"/>
                <a:cs typeface="Arial"/>
              </a:rPr>
              <a:t>to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those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that</a:t>
            </a:r>
            <a:r>
              <a:rPr lang="es-ES_tradnl" b="1" dirty="0" smtClean="0">
                <a:latin typeface="Arial"/>
                <a:cs typeface="Arial"/>
              </a:rPr>
              <a:t> a </a:t>
            </a:r>
            <a:r>
              <a:rPr lang="es-ES_tradnl" b="1" dirty="0" err="1" smtClean="0">
                <a:latin typeface="Arial"/>
                <a:cs typeface="Arial"/>
              </a:rPr>
              <a:t>professional</a:t>
            </a:r>
            <a:r>
              <a:rPr lang="es-ES_tradnl" b="1" dirty="0" smtClean="0">
                <a:latin typeface="Arial"/>
                <a:cs typeface="Arial"/>
              </a:rPr>
              <a:t> in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areas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of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science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must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manage</a:t>
            </a:r>
            <a:r>
              <a:rPr lang="es-ES_tradnl" b="1" dirty="0" smtClean="0">
                <a:latin typeface="Arial"/>
                <a:cs typeface="Arial"/>
              </a:rPr>
              <a:t>.</a:t>
            </a:r>
            <a:endParaRPr lang="es-ES_tradnl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335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>
            <a:spLocks noChangeArrowheads="1"/>
          </p:cNvSpPr>
          <p:nvPr/>
        </p:nvSpPr>
        <p:spPr bwMode="auto">
          <a:xfrm>
            <a:off x="433179" y="1046979"/>
            <a:ext cx="7467600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b="1" u="sng" dirty="0" smtClean="0"/>
              <a:t>BIBLIOGRAPHY</a:t>
            </a:r>
          </a:p>
          <a:p>
            <a:endParaRPr lang="es-ES_tradnl" dirty="0"/>
          </a:p>
          <a:p>
            <a:pPr algn="just">
              <a:buFont typeface="Arial" pitchFamily="-101" charset="0"/>
              <a:buChar char="•"/>
            </a:pPr>
            <a:r>
              <a:rPr lang="es-ES_tradnl" sz="1600" dirty="0" err="1"/>
              <a:t>Aparici</a:t>
            </a:r>
            <a:r>
              <a:rPr lang="es-ES_tradnl" sz="1600" dirty="0"/>
              <a:t>, R. (Coord.) (2010). Conectados en el ciberespacio. Madrid: UNED.</a:t>
            </a:r>
          </a:p>
          <a:p>
            <a:pPr algn="just">
              <a:buFont typeface="Arial" pitchFamily="-101" charset="0"/>
              <a:buChar char="•"/>
            </a:pPr>
            <a:r>
              <a:rPr lang="es-ES_tradnl" sz="1600" dirty="0" err="1"/>
              <a:t>Aparici</a:t>
            </a:r>
            <a:r>
              <a:rPr lang="es-ES_tradnl" sz="1600" dirty="0"/>
              <a:t>, R. y Silva, M. (2012). </a:t>
            </a:r>
            <a:r>
              <a:rPr lang="en-US" sz="1600" dirty="0"/>
              <a:t>Pedagogy of interactivity. Communicate, Nº38, </a:t>
            </a:r>
            <a:r>
              <a:rPr lang="en-US" sz="1600" dirty="0" err="1"/>
              <a:t>v</a:t>
            </a:r>
            <a:r>
              <a:rPr lang="en-US" sz="1600" dirty="0"/>
              <a:t>. XIX,</a:t>
            </a:r>
            <a:endParaRPr lang="es-ES_tradnl" sz="1600" dirty="0"/>
          </a:p>
          <a:p>
            <a:pPr algn="just">
              <a:buFont typeface="Arial" pitchFamily="-101" charset="0"/>
              <a:buChar char="•"/>
            </a:pPr>
            <a:r>
              <a:rPr lang="en-US" sz="1600" dirty="0"/>
              <a:t>Carlos Sola </a:t>
            </a:r>
            <a:r>
              <a:rPr lang="en-US" sz="1600" dirty="0" err="1"/>
              <a:t>Ayape</a:t>
            </a:r>
            <a:r>
              <a:rPr lang="en-US" sz="1600" dirty="0"/>
              <a:t>. 2005. Problem-Based Learning: From Theory to Practice. </a:t>
            </a:r>
            <a:r>
              <a:rPr lang="es-ES_tradnl" sz="1600" dirty="0"/>
              <a:t>México: Trillas.</a:t>
            </a:r>
          </a:p>
          <a:p>
            <a:pPr algn="just">
              <a:buFont typeface="Arial" pitchFamily="-101" charset="0"/>
              <a:buChar char="•"/>
            </a:pPr>
            <a:r>
              <a:rPr lang="es-ES_tradnl" sz="1600" dirty="0"/>
              <a:t>Carrasco, C. J. G., &amp; Pérez, R. A. R. (2014). </a:t>
            </a:r>
            <a:r>
              <a:rPr lang="en-US" sz="1600" dirty="0"/>
              <a:t>Learn to teach social sciences with methods of inquiry. Case studies in teacher training. REDU. Journal of University Teaching.</a:t>
            </a:r>
            <a:endParaRPr lang="es-ES_tradnl" sz="1600" dirty="0"/>
          </a:p>
          <a:p>
            <a:pPr algn="just">
              <a:buFont typeface="Arial" pitchFamily="-101" charset="0"/>
              <a:buChar char="•"/>
            </a:pPr>
            <a:r>
              <a:rPr lang="en-US" sz="1600" dirty="0" err="1"/>
              <a:t>Colomina,R</a:t>
            </a:r>
            <a:r>
              <a:rPr lang="en-US" sz="1600" dirty="0"/>
              <a:t>., </a:t>
            </a:r>
            <a:r>
              <a:rPr lang="en-US" sz="1600" dirty="0" err="1"/>
              <a:t>y</a:t>
            </a:r>
            <a:r>
              <a:rPr lang="en-US" sz="1600" dirty="0"/>
              <a:t> </a:t>
            </a:r>
            <a:r>
              <a:rPr lang="en-US" sz="1600" dirty="0" err="1"/>
              <a:t>Onrubia,J</a:t>
            </a:r>
            <a:r>
              <a:rPr lang="en-US" sz="1600" dirty="0"/>
              <a:t>. (2001) "Educational interaction and school learning: Student interaction" Chap. 16 Psychological development and education. Vol. 2 (2ª ed.) Madrid: </a:t>
            </a:r>
            <a:r>
              <a:rPr lang="en-US" sz="1600" dirty="0" err="1"/>
              <a:t>Alianza</a:t>
            </a:r>
            <a:r>
              <a:rPr lang="en-US" sz="1600" dirty="0"/>
              <a:t> Editorial</a:t>
            </a:r>
            <a:endParaRPr lang="es-ES_tradnl" sz="1600" dirty="0"/>
          </a:p>
          <a:p>
            <a:pPr algn="just">
              <a:buFont typeface="Arial" pitchFamily="-101" charset="0"/>
              <a:buChar char="•"/>
            </a:pPr>
            <a:r>
              <a:rPr lang="en-US" sz="1600" dirty="0" err="1"/>
              <a:t>Hernández</a:t>
            </a:r>
            <a:r>
              <a:rPr lang="en-US" sz="1600" dirty="0"/>
              <a:t>, F. (2000). Work projects. </a:t>
            </a:r>
            <a:r>
              <a:rPr lang="en-US" sz="1600" dirty="0" err="1"/>
              <a:t>Educar</a:t>
            </a:r>
            <a:r>
              <a:rPr lang="en-US" sz="1600" dirty="0"/>
              <a:t>, (26)</a:t>
            </a:r>
            <a:endParaRPr lang="es-ES_tradnl" sz="1600" dirty="0"/>
          </a:p>
          <a:p>
            <a:pPr algn="just">
              <a:buFont typeface="Arial" pitchFamily="-101" charset="0"/>
              <a:buChar char="•"/>
            </a:pPr>
            <a:r>
              <a:rPr lang="en-US" sz="1600" dirty="0" err="1"/>
              <a:t>Lobato</a:t>
            </a:r>
            <a:r>
              <a:rPr lang="en-US" sz="1600" dirty="0"/>
              <a:t>, C. (1998) Group work. Co-op learning in high school. </a:t>
            </a:r>
            <a:r>
              <a:rPr lang="es-ES_tradnl" sz="1600" dirty="0"/>
              <a:t>Bilbao: </a:t>
            </a:r>
            <a:r>
              <a:rPr lang="es-ES_tradnl" sz="1600" dirty="0" err="1"/>
              <a:t>Euska</a:t>
            </a:r>
            <a:r>
              <a:rPr lang="es-ES_tradnl" sz="1600" dirty="0"/>
              <a:t> Erico </a:t>
            </a:r>
            <a:r>
              <a:rPr lang="es-ES_tradnl" sz="1600" dirty="0" err="1"/>
              <a:t>Unibersitatea</a:t>
            </a:r>
            <a:r>
              <a:rPr lang="es-ES_tradnl" sz="1600" dirty="0"/>
              <a:t>.</a:t>
            </a:r>
          </a:p>
          <a:p>
            <a:pPr algn="just">
              <a:buFont typeface="Arial" pitchFamily="-101" charset="0"/>
              <a:buChar char="•"/>
            </a:pPr>
            <a:r>
              <a:rPr lang="es-ES_tradnl" sz="1600" dirty="0"/>
              <a:t>Silva, M. (2005). </a:t>
            </a:r>
            <a:r>
              <a:rPr lang="en-US" sz="1600" dirty="0"/>
              <a:t>Interactive Education: teaching and learning in person and online. </a:t>
            </a:r>
            <a:r>
              <a:rPr lang="es-ES_tradnl" sz="1600" dirty="0"/>
              <a:t>Barcelona: Gedisa.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335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1059321" y="1113390"/>
            <a:ext cx="699565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The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 use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Computer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Science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and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 Technologies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is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the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backbone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the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various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fields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or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areas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work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 (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especially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 in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the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 disciplines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science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,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technology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,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engineering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,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mathematics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and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computer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science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)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develop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the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learning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skills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the</a:t>
            </a:r>
            <a:r>
              <a:rPr lang="es-ES_tradnl" b="1" dirty="0" smtClean="0">
                <a:solidFill>
                  <a:srgbClr val="0000FF"/>
                </a:solidFill>
                <a:latin typeface="Arial"/>
                <a:cs typeface="Arial"/>
              </a:rPr>
              <a:t> 21st </a:t>
            </a:r>
            <a:r>
              <a:rPr lang="es-ES_tradnl" b="1" dirty="0" err="1" smtClean="0">
                <a:solidFill>
                  <a:srgbClr val="0000FF"/>
                </a:solidFill>
                <a:latin typeface="Arial"/>
                <a:cs typeface="Arial"/>
              </a:rPr>
              <a:t>century</a:t>
            </a:r>
            <a:endParaRPr lang="es-ES_tradnl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5" name="Imagen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891" y="2966101"/>
            <a:ext cx="5230547" cy="322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335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1849784" y="600850"/>
            <a:ext cx="6134652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000" kern="0" dirty="0" smtClean="0">
                <a:solidFill>
                  <a:srgbClr val="FFFF00"/>
                </a:solidFill>
                <a:latin typeface="Cooper Black" pitchFamily="-101" charset="0"/>
                <a:ea typeface="ＭＳ Ｐゴシック" pitchFamily="-101" charset="-128"/>
                <a:cs typeface="ＭＳ Ｐゴシック" pitchFamily="-101" charset="-128"/>
              </a:rPr>
              <a:t>WHAT ARE INTERACTIVE METHODS FOR?</a:t>
            </a:r>
            <a:endParaRPr kumimoji="0" lang="es-ES_tradnl" sz="2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oper Black" pitchFamily="-101" charset="0"/>
              <a:ea typeface="ＭＳ Ｐゴシック" pitchFamily="-101" charset="-128"/>
              <a:cs typeface="ＭＳ Ｐゴシック" pitchFamily="-101" charset="-128"/>
            </a:endParaRPr>
          </a:p>
        </p:txBody>
      </p:sp>
      <p:sp>
        <p:nvSpPr>
          <p:cNvPr id="5" name="Rectángulo 3"/>
          <p:cNvSpPr>
            <a:spLocks noChangeArrowheads="1"/>
          </p:cNvSpPr>
          <p:nvPr/>
        </p:nvSpPr>
        <p:spPr bwMode="auto">
          <a:xfrm>
            <a:off x="596348" y="1094403"/>
            <a:ext cx="757481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>
              <a:buFontTx/>
              <a:buChar char="-"/>
            </a:pPr>
            <a:r>
              <a:rPr lang="es-ES_tradnl" b="1" dirty="0" err="1" smtClean="0">
                <a:latin typeface="Arial"/>
                <a:cs typeface="Arial"/>
              </a:rPr>
              <a:t>Work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critical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thinking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skills</a:t>
            </a:r>
            <a:r>
              <a:rPr lang="es-ES_tradnl" b="1" dirty="0" smtClean="0">
                <a:latin typeface="Arial"/>
                <a:cs typeface="Arial"/>
              </a:rPr>
              <a:t>: </a:t>
            </a:r>
            <a:r>
              <a:rPr lang="es-ES_tradnl" b="1" dirty="0" err="1" smtClean="0">
                <a:latin typeface="Arial"/>
                <a:cs typeface="Arial"/>
              </a:rPr>
              <a:t>generate</a:t>
            </a:r>
            <a:r>
              <a:rPr lang="es-ES_tradnl" b="1" dirty="0" smtClean="0">
                <a:latin typeface="Arial"/>
                <a:cs typeface="Arial"/>
              </a:rPr>
              <a:t> ideas, </a:t>
            </a:r>
            <a:r>
              <a:rPr lang="es-ES_tradnl" b="1" dirty="0" err="1" smtClean="0">
                <a:latin typeface="Arial"/>
                <a:cs typeface="Arial"/>
              </a:rPr>
              <a:t>solve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problems</a:t>
            </a:r>
            <a:r>
              <a:rPr lang="es-ES_tradnl" b="1" dirty="0" smtClean="0">
                <a:latin typeface="Arial"/>
                <a:cs typeface="Arial"/>
              </a:rPr>
              <a:t>, </a:t>
            </a:r>
            <a:r>
              <a:rPr lang="es-ES_tradnl" b="1" dirty="0" err="1" smtClean="0">
                <a:latin typeface="Arial"/>
                <a:cs typeface="Arial"/>
              </a:rPr>
              <a:t>develop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hypotheses</a:t>
            </a:r>
            <a:r>
              <a:rPr lang="es-ES_tradnl" b="1" dirty="0" smtClean="0">
                <a:latin typeface="Arial"/>
                <a:cs typeface="Arial"/>
              </a:rPr>
              <a:t>, </a:t>
            </a:r>
            <a:r>
              <a:rPr lang="es-ES_tradnl" b="1" dirty="0" err="1" smtClean="0">
                <a:latin typeface="Arial"/>
                <a:cs typeface="Arial"/>
              </a:rPr>
              <a:t>verify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them</a:t>
            </a:r>
            <a:r>
              <a:rPr lang="es-ES_tradnl" b="1" dirty="0" smtClean="0">
                <a:latin typeface="Arial"/>
                <a:cs typeface="Arial"/>
              </a:rPr>
              <a:t>, </a:t>
            </a:r>
            <a:r>
              <a:rPr lang="es-ES_tradnl" b="1" dirty="0" err="1" smtClean="0">
                <a:latin typeface="Arial"/>
                <a:cs typeface="Arial"/>
              </a:rPr>
              <a:t>make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decisions</a:t>
            </a:r>
            <a:r>
              <a:rPr lang="es-ES_tradnl" b="1" dirty="0" smtClean="0">
                <a:latin typeface="Arial"/>
                <a:cs typeface="Arial"/>
              </a:rPr>
              <a:t> etc.</a:t>
            </a:r>
          </a:p>
          <a:p>
            <a:pPr algn="just">
              <a:buFontTx/>
              <a:buChar char="-"/>
            </a:pPr>
            <a:endParaRPr lang="es-ES_tradnl" b="1" dirty="0" smtClean="0">
              <a:latin typeface="Arial"/>
              <a:cs typeface="Arial"/>
            </a:endParaRPr>
          </a:p>
          <a:p>
            <a:pPr algn="just">
              <a:buFontTx/>
              <a:buChar char="-"/>
            </a:pPr>
            <a:r>
              <a:rPr lang="es-ES_tradnl" b="1" dirty="0" err="1" smtClean="0">
                <a:latin typeface="Arial"/>
                <a:cs typeface="Arial"/>
              </a:rPr>
              <a:t>Develop</a:t>
            </a:r>
            <a:r>
              <a:rPr lang="es-ES_tradnl" b="1" dirty="0" smtClean="0">
                <a:latin typeface="Arial"/>
                <a:cs typeface="Arial"/>
              </a:rPr>
              <a:t> interpersonal </a:t>
            </a:r>
            <a:r>
              <a:rPr lang="es-ES_tradnl" b="1" dirty="0" err="1" smtClean="0">
                <a:latin typeface="Arial"/>
                <a:cs typeface="Arial"/>
              </a:rPr>
              <a:t>and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teamwork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skills</a:t>
            </a:r>
            <a:r>
              <a:rPr lang="es-ES_tradnl" b="1" dirty="0" smtClean="0">
                <a:latin typeface="Arial"/>
                <a:cs typeface="Arial"/>
              </a:rPr>
              <a:t>.</a:t>
            </a:r>
          </a:p>
          <a:p>
            <a:pPr algn="just">
              <a:buFontTx/>
              <a:buChar char="-"/>
            </a:pPr>
            <a:endParaRPr lang="es-ES_tradnl" b="1" dirty="0" smtClean="0">
              <a:latin typeface="Arial"/>
              <a:cs typeface="Arial"/>
            </a:endParaRPr>
          </a:p>
          <a:p>
            <a:pPr algn="just">
              <a:buFontTx/>
              <a:buChar char="-"/>
            </a:pPr>
            <a:r>
              <a:rPr lang="es-ES_tradnl" b="1" dirty="0" err="1" smtClean="0">
                <a:latin typeface="Arial"/>
                <a:cs typeface="Arial"/>
              </a:rPr>
              <a:t>Develop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communication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skills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such</a:t>
            </a:r>
            <a:r>
              <a:rPr lang="es-ES_tradnl" b="1" dirty="0" smtClean="0">
                <a:latin typeface="Arial"/>
                <a:cs typeface="Arial"/>
              </a:rPr>
              <a:t> as: </a:t>
            </a:r>
            <a:r>
              <a:rPr lang="es-ES_tradnl" b="1" dirty="0" err="1" smtClean="0">
                <a:latin typeface="Arial"/>
                <a:cs typeface="Arial"/>
              </a:rPr>
              <a:t>searching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for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information</a:t>
            </a:r>
            <a:r>
              <a:rPr lang="es-ES_tradnl" b="1" dirty="0" smtClean="0">
                <a:latin typeface="Arial"/>
                <a:cs typeface="Arial"/>
              </a:rPr>
              <a:t>, </a:t>
            </a:r>
            <a:r>
              <a:rPr lang="es-ES_tradnl" b="1" dirty="0" err="1" smtClean="0">
                <a:latin typeface="Arial"/>
                <a:cs typeface="Arial"/>
              </a:rPr>
              <a:t>selecting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it</a:t>
            </a:r>
            <a:r>
              <a:rPr lang="es-ES_tradnl" b="1" dirty="0" smtClean="0">
                <a:latin typeface="Arial"/>
                <a:cs typeface="Arial"/>
              </a:rPr>
              <a:t>, </a:t>
            </a:r>
            <a:r>
              <a:rPr lang="es-ES_tradnl" b="1" dirty="0" err="1" smtClean="0">
                <a:latin typeface="Arial"/>
                <a:cs typeface="Arial"/>
              </a:rPr>
              <a:t>communicating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it</a:t>
            </a:r>
            <a:r>
              <a:rPr lang="es-ES_tradnl" b="1" dirty="0" smtClean="0">
                <a:latin typeface="Arial"/>
                <a:cs typeface="Arial"/>
              </a:rPr>
              <a:t> in </a:t>
            </a:r>
            <a:r>
              <a:rPr lang="es-ES_tradnl" b="1" dirty="0" err="1" smtClean="0">
                <a:latin typeface="Arial"/>
                <a:cs typeface="Arial"/>
              </a:rPr>
              <a:t>writing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and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orally</a:t>
            </a:r>
            <a:r>
              <a:rPr lang="es-ES_tradnl" b="1" dirty="0" smtClean="0">
                <a:latin typeface="Arial"/>
                <a:cs typeface="Arial"/>
              </a:rPr>
              <a:t>, </a:t>
            </a:r>
            <a:r>
              <a:rPr lang="es-ES_tradnl" b="1" dirty="0" err="1" smtClean="0">
                <a:latin typeface="Arial"/>
                <a:cs typeface="Arial"/>
              </a:rPr>
              <a:t>interrogating</a:t>
            </a:r>
            <a:r>
              <a:rPr lang="es-ES_tradnl" b="1" dirty="0" smtClean="0">
                <a:latin typeface="Arial"/>
                <a:cs typeface="Arial"/>
              </a:rPr>
              <a:t>, </a:t>
            </a:r>
            <a:r>
              <a:rPr lang="es-ES_tradnl" b="1" dirty="0" err="1" smtClean="0">
                <a:latin typeface="Arial"/>
                <a:cs typeface="Arial"/>
              </a:rPr>
              <a:t>arguing</a:t>
            </a:r>
            <a:r>
              <a:rPr lang="es-ES_tradnl" b="1" dirty="0" smtClean="0">
                <a:latin typeface="Arial"/>
                <a:cs typeface="Arial"/>
              </a:rPr>
              <a:t>, </a:t>
            </a:r>
            <a:r>
              <a:rPr lang="es-ES_tradnl" b="1" dirty="0" err="1" smtClean="0">
                <a:latin typeface="Arial"/>
                <a:cs typeface="Arial"/>
              </a:rPr>
              <a:t>using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specialized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language</a:t>
            </a:r>
            <a:r>
              <a:rPr lang="es-ES_tradnl" b="1" dirty="0" smtClean="0">
                <a:latin typeface="Arial"/>
                <a:cs typeface="Arial"/>
              </a:rPr>
              <a:t>, etc.</a:t>
            </a:r>
            <a:endParaRPr lang="es-ES_tradnl" b="1" dirty="0">
              <a:latin typeface="Arial"/>
              <a:cs typeface="Arial"/>
            </a:endParaRPr>
          </a:p>
        </p:txBody>
      </p:sp>
      <p:sp>
        <p:nvSpPr>
          <p:cNvPr id="8" name="CuadroTexto 4"/>
          <p:cNvSpPr txBox="1">
            <a:spLocks noChangeArrowheads="1"/>
          </p:cNvSpPr>
          <p:nvPr/>
        </p:nvSpPr>
        <p:spPr bwMode="auto">
          <a:xfrm>
            <a:off x="235177" y="5830447"/>
            <a:ext cx="84118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_tradnl" sz="2000" dirty="0" smtClean="0">
                <a:solidFill>
                  <a:srgbClr val="0000FF"/>
                </a:solidFill>
                <a:latin typeface="Britannic Bold" pitchFamily="-101" charset="0"/>
              </a:rPr>
              <a:t>In </a:t>
            </a:r>
            <a:r>
              <a:rPr lang="es-ES_tradnl" sz="2000" dirty="0" err="1" smtClean="0">
                <a:solidFill>
                  <a:srgbClr val="0000FF"/>
                </a:solidFill>
                <a:latin typeface="Britannic Bold" pitchFamily="-101" charset="0"/>
              </a:rPr>
              <a:t>conclusion</a:t>
            </a:r>
            <a:r>
              <a:rPr lang="es-ES_tradnl" sz="2000" dirty="0" smtClean="0">
                <a:solidFill>
                  <a:srgbClr val="0000FF"/>
                </a:solidFill>
                <a:latin typeface="Britannic Bold" pitchFamily="-101" charset="0"/>
              </a:rPr>
              <a:t>: a </a:t>
            </a:r>
            <a:r>
              <a:rPr lang="es-ES_tradnl" sz="2000" dirty="0" err="1" smtClean="0">
                <a:solidFill>
                  <a:srgbClr val="0000FF"/>
                </a:solidFill>
                <a:latin typeface="Britannic Bold" pitchFamily="-101" charset="0"/>
              </a:rPr>
              <a:t>greater</a:t>
            </a:r>
            <a:r>
              <a:rPr lang="es-ES_tradnl" sz="2000" dirty="0" smtClean="0">
                <a:solidFill>
                  <a:srgbClr val="0000FF"/>
                </a:solidFill>
                <a:latin typeface="Britannic Bold" pitchFamily="-101" charset="0"/>
              </a:rPr>
              <a:t> </a:t>
            </a:r>
            <a:r>
              <a:rPr lang="es-ES_tradnl" sz="2000" dirty="0" err="1" smtClean="0">
                <a:solidFill>
                  <a:srgbClr val="0000FF"/>
                </a:solidFill>
                <a:latin typeface="Britannic Bold" pitchFamily="-101" charset="0"/>
              </a:rPr>
              <a:t>number</a:t>
            </a:r>
            <a:r>
              <a:rPr lang="es-ES_tradnl" sz="2000" dirty="0" smtClean="0">
                <a:solidFill>
                  <a:srgbClr val="0000FF"/>
                </a:solidFill>
                <a:latin typeface="Britannic Bold" pitchFamily="-101" charset="0"/>
              </a:rPr>
              <a:t> </a:t>
            </a:r>
            <a:r>
              <a:rPr lang="es-ES_tradnl" sz="2000" dirty="0" err="1" smtClean="0">
                <a:solidFill>
                  <a:srgbClr val="0000FF"/>
                </a:solidFill>
                <a:latin typeface="Britannic Bold" pitchFamily="-101" charset="0"/>
              </a:rPr>
              <a:t>of</a:t>
            </a:r>
            <a:r>
              <a:rPr lang="es-ES_tradnl" sz="2000" dirty="0" smtClean="0">
                <a:solidFill>
                  <a:srgbClr val="0000FF"/>
                </a:solidFill>
                <a:latin typeface="Britannic Bold" pitchFamily="-101" charset="0"/>
              </a:rPr>
              <a:t> </a:t>
            </a:r>
            <a:r>
              <a:rPr lang="es-ES_tradnl" sz="2000" dirty="0" err="1" smtClean="0">
                <a:solidFill>
                  <a:srgbClr val="0000FF"/>
                </a:solidFill>
                <a:latin typeface="Britannic Bold" pitchFamily="-101" charset="0"/>
              </a:rPr>
              <a:t>educational</a:t>
            </a:r>
            <a:r>
              <a:rPr lang="es-ES_tradnl" sz="2000" dirty="0" smtClean="0">
                <a:solidFill>
                  <a:srgbClr val="0000FF"/>
                </a:solidFill>
                <a:latin typeface="Britannic Bold" pitchFamily="-101" charset="0"/>
              </a:rPr>
              <a:t> </a:t>
            </a:r>
            <a:r>
              <a:rPr lang="es-ES_tradnl" sz="2000" dirty="0" err="1" smtClean="0">
                <a:solidFill>
                  <a:srgbClr val="0000FF"/>
                </a:solidFill>
                <a:latin typeface="Britannic Bold" pitchFamily="-101" charset="0"/>
              </a:rPr>
              <a:t>objectives</a:t>
            </a:r>
            <a:r>
              <a:rPr lang="es-ES_tradnl" sz="2000" dirty="0" smtClean="0">
                <a:solidFill>
                  <a:srgbClr val="0000FF"/>
                </a:solidFill>
                <a:latin typeface="Britannic Bold" pitchFamily="-101" charset="0"/>
              </a:rPr>
              <a:t> are </a:t>
            </a:r>
            <a:r>
              <a:rPr lang="es-ES_tradnl" sz="2000" dirty="0" err="1" smtClean="0">
                <a:solidFill>
                  <a:srgbClr val="0000FF"/>
                </a:solidFill>
                <a:latin typeface="Britannic Bold" pitchFamily="-101" charset="0"/>
              </a:rPr>
              <a:t>achieved</a:t>
            </a:r>
            <a:r>
              <a:rPr lang="es-ES_tradnl" sz="2000" dirty="0" smtClean="0">
                <a:solidFill>
                  <a:srgbClr val="0000FF"/>
                </a:solidFill>
                <a:latin typeface="Britannic Bold" pitchFamily="-101" charset="0"/>
              </a:rPr>
              <a:t>.</a:t>
            </a:r>
            <a:endParaRPr lang="es-ES_tradnl" sz="2000" dirty="0">
              <a:solidFill>
                <a:srgbClr val="0000FF"/>
              </a:solidFill>
              <a:latin typeface="Britannic Bold" pitchFamily="-101" charset="0"/>
            </a:endParaRPr>
          </a:p>
        </p:txBody>
      </p:sp>
      <p:pic>
        <p:nvPicPr>
          <p:cNvPr id="9" name="Imagen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719" y="3489739"/>
            <a:ext cx="3164281" cy="213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335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2255129" y="595546"/>
            <a:ext cx="601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2000" dirty="0" smtClean="0">
                <a:solidFill>
                  <a:srgbClr val="FFFF00"/>
                </a:solidFill>
                <a:latin typeface="Cooper Black" pitchFamily="-101" charset="0"/>
              </a:rPr>
              <a:t>OBJETIVES OF INTERACTIVE METHODS</a:t>
            </a:r>
            <a:endParaRPr lang="es-ES_tradnl" sz="2000" dirty="0">
              <a:solidFill>
                <a:srgbClr val="FFFF00"/>
              </a:solidFill>
            </a:endParaRPr>
          </a:p>
        </p:txBody>
      </p:sp>
      <p:sp>
        <p:nvSpPr>
          <p:cNvPr id="5" name="CuadroTexto 5"/>
          <p:cNvSpPr txBox="1">
            <a:spLocks noChangeArrowheads="1"/>
          </p:cNvSpPr>
          <p:nvPr/>
        </p:nvSpPr>
        <p:spPr bwMode="auto">
          <a:xfrm>
            <a:off x="756436" y="1656001"/>
            <a:ext cx="7391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buFontTx/>
              <a:buChar char="-"/>
            </a:pP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Have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students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build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knowledge</a:t>
            </a:r>
            <a:r>
              <a:rPr lang="es-ES_tradnl" b="1" dirty="0" smtClean="0">
                <a:latin typeface="Arial"/>
                <a:cs typeface="Arial"/>
              </a:rPr>
              <a:t> by </a:t>
            </a:r>
            <a:r>
              <a:rPr lang="es-ES_tradnl" b="1" dirty="0" err="1" smtClean="0">
                <a:latin typeface="Arial"/>
                <a:cs typeface="Arial"/>
              </a:rPr>
              <a:t>studying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and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working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autonomously</a:t>
            </a:r>
            <a:r>
              <a:rPr lang="es-ES_tradnl" b="1" dirty="0" smtClean="0">
                <a:latin typeface="Arial"/>
                <a:cs typeface="Arial"/>
              </a:rPr>
              <a:t>.</a:t>
            </a:r>
          </a:p>
          <a:p>
            <a:pPr algn="just">
              <a:buFontTx/>
              <a:buChar char="-"/>
            </a:pPr>
            <a:endParaRPr lang="es-ES_tradnl" b="1" dirty="0" smtClean="0">
              <a:latin typeface="Arial"/>
              <a:cs typeface="Arial"/>
            </a:endParaRPr>
          </a:p>
          <a:p>
            <a:pPr algn="just">
              <a:buFontTx/>
              <a:buChar char="-"/>
            </a:pP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Developing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self</a:t>
            </a:r>
            <a:r>
              <a:rPr lang="es-ES_tradnl" b="1" dirty="0" smtClean="0">
                <a:latin typeface="Arial"/>
                <a:cs typeface="Arial"/>
              </a:rPr>
              <a:t>-</a:t>
            </a:r>
            <a:r>
              <a:rPr lang="es-ES_tradnl" b="1" dirty="0" err="1" smtClean="0">
                <a:latin typeface="Arial"/>
                <a:cs typeface="Arial"/>
              </a:rPr>
              <a:t>learning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ability</a:t>
            </a:r>
            <a:endParaRPr lang="es-ES_tradnl" b="1" dirty="0" smtClean="0">
              <a:latin typeface="Arial"/>
              <a:cs typeface="Arial"/>
            </a:endParaRPr>
          </a:p>
          <a:p>
            <a:pPr algn="just">
              <a:buFontTx/>
              <a:buChar char="-"/>
            </a:pPr>
            <a:endParaRPr lang="es-ES_tradnl" b="1" dirty="0" smtClean="0">
              <a:latin typeface="Arial"/>
              <a:cs typeface="Arial"/>
            </a:endParaRPr>
          </a:p>
          <a:p>
            <a:pPr algn="just">
              <a:buFontTx/>
              <a:buChar char="-"/>
            </a:pPr>
            <a:r>
              <a:rPr lang="es-ES_tradnl" b="1" dirty="0" err="1" smtClean="0">
                <a:latin typeface="Arial"/>
                <a:cs typeface="Arial"/>
              </a:rPr>
              <a:t>To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publicize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trends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and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development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prospects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with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new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methodologies</a:t>
            </a:r>
            <a:r>
              <a:rPr lang="es-ES_tradnl" b="1" dirty="0" smtClean="0">
                <a:latin typeface="Arial"/>
                <a:cs typeface="Arial"/>
              </a:rPr>
              <a:t> so </a:t>
            </a:r>
            <a:r>
              <a:rPr lang="es-ES_tradnl" b="1" dirty="0" err="1" smtClean="0">
                <a:latin typeface="Arial"/>
                <a:cs typeface="Arial"/>
              </a:rPr>
              <a:t>that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teachers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and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students</a:t>
            </a:r>
            <a:r>
              <a:rPr lang="es-ES_tradnl" b="1" dirty="0" smtClean="0">
                <a:latin typeface="Arial"/>
                <a:cs typeface="Arial"/>
              </a:rPr>
              <a:t> can be </a:t>
            </a:r>
            <a:r>
              <a:rPr lang="es-ES_tradnl" b="1" dirty="0" err="1" smtClean="0">
                <a:latin typeface="Arial"/>
                <a:cs typeface="Arial"/>
              </a:rPr>
              <a:t>enriched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with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these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experiences</a:t>
            </a:r>
            <a:r>
              <a:rPr lang="es-ES_tradnl" b="1" dirty="0" smtClean="0">
                <a:latin typeface="Arial"/>
                <a:cs typeface="Arial"/>
              </a:rPr>
              <a:t>.</a:t>
            </a:r>
            <a:endParaRPr lang="es-ES_tradnl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335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2524451" y="464650"/>
            <a:ext cx="5257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200" kern="0" dirty="0" smtClean="0">
                <a:solidFill>
                  <a:srgbClr val="FFFF00"/>
                </a:solidFill>
                <a:latin typeface="Cooper Black" pitchFamily="-101" charset="0"/>
                <a:ea typeface="ＭＳ Ｐゴシック" pitchFamily="-101" charset="-128"/>
                <a:cs typeface="ＭＳ Ｐゴシック" pitchFamily="-101" charset="-128"/>
              </a:rPr>
              <a:t>TEACHER  ROLES</a:t>
            </a:r>
            <a:endParaRPr kumimoji="0" lang="es-ES_tradnl" sz="22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oper Black" pitchFamily="-101" charset="0"/>
              <a:ea typeface="ＭＳ Ｐゴシック" pitchFamily="-101" charset="-128"/>
              <a:cs typeface="ＭＳ Ｐゴシック" pitchFamily="-101" charset="-128"/>
            </a:endParaRPr>
          </a:p>
        </p:txBody>
      </p:sp>
      <p:sp>
        <p:nvSpPr>
          <p:cNvPr id="5" name="CuadroTexto 7"/>
          <p:cNvSpPr txBox="1">
            <a:spLocks noChangeArrowheads="1"/>
          </p:cNvSpPr>
          <p:nvPr/>
        </p:nvSpPr>
        <p:spPr bwMode="auto">
          <a:xfrm>
            <a:off x="815285" y="1345324"/>
            <a:ext cx="7620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main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functions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of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teachers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when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using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these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methods</a:t>
            </a:r>
            <a:r>
              <a:rPr lang="es-ES_tradnl" b="1" dirty="0" smtClean="0">
                <a:latin typeface="Arial"/>
                <a:cs typeface="Arial"/>
              </a:rPr>
              <a:t> in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student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teaching</a:t>
            </a:r>
            <a:r>
              <a:rPr lang="es-ES_tradnl" b="1" dirty="0" smtClean="0">
                <a:latin typeface="Arial"/>
                <a:cs typeface="Arial"/>
              </a:rPr>
              <a:t>-</a:t>
            </a:r>
            <a:r>
              <a:rPr lang="es-ES_tradnl" b="1" dirty="0" err="1" smtClean="0">
                <a:latin typeface="Arial"/>
                <a:cs typeface="Arial"/>
              </a:rPr>
              <a:t>learning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process</a:t>
            </a:r>
            <a:r>
              <a:rPr lang="es-ES_tradnl" b="1" dirty="0" smtClean="0">
                <a:latin typeface="Arial"/>
                <a:cs typeface="Arial"/>
              </a:rPr>
              <a:t> are:</a:t>
            </a:r>
          </a:p>
          <a:p>
            <a:pPr algn="just"/>
            <a:endParaRPr lang="es-ES_tradnl" b="1" dirty="0" smtClean="0">
              <a:latin typeface="Arial"/>
              <a:cs typeface="Arial"/>
            </a:endParaRPr>
          </a:p>
          <a:p>
            <a:pPr algn="just"/>
            <a:r>
              <a:rPr lang="es-ES_tradnl" b="1" dirty="0" smtClean="0">
                <a:latin typeface="Arial"/>
                <a:cs typeface="Arial"/>
              </a:rPr>
              <a:t>1- </a:t>
            </a:r>
            <a:r>
              <a:rPr lang="es-ES_tradnl" b="1" dirty="0" err="1" smtClean="0">
                <a:latin typeface="Arial"/>
                <a:cs typeface="Arial"/>
              </a:rPr>
              <a:t>Assist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students</a:t>
            </a:r>
            <a:r>
              <a:rPr lang="es-ES_tradnl" b="1" dirty="0" smtClean="0">
                <a:latin typeface="Arial"/>
                <a:cs typeface="Arial"/>
              </a:rPr>
              <a:t> in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learning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process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and</a:t>
            </a:r>
            <a:r>
              <a:rPr lang="es-ES_tradnl" b="1" dirty="0" smtClean="0">
                <a:latin typeface="Arial"/>
                <a:cs typeface="Arial"/>
              </a:rPr>
              <a:t> in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construction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of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knowledge</a:t>
            </a:r>
            <a:r>
              <a:rPr lang="es-ES_tradnl" b="1" dirty="0" smtClean="0">
                <a:latin typeface="Arial"/>
                <a:cs typeface="Arial"/>
              </a:rPr>
              <a:t>.</a:t>
            </a:r>
          </a:p>
          <a:p>
            <a:pPr algn="just"/>
            <a:endParaRPr lang="es-ES_tradnl" b="1" dirty="0" smtClean="0">
              <a:latin typeface="Arial"/>
              <a:cs typeface="Arial"/>
            </a:endParaRPr>
          </a:p>
          <a:p>
            <a:pPr algn="just"/>
            <a:r>
              <a:rPr lang="es-ES_tradnl" b="1" dirty="0" smtClean="0">
                <a:latin typeface="Arial"/>
                <a:cs typeface="Arial"/>
              </a:rPr>
              <a:t>2- </a:t>
            </a:r>
            <a:r>
              <a:rPr lang="es-ES_tradnl" b="1" dirty="0" err="1" smtClean="0">
                <a:latin typeface="Arial"/>
                <a:cs typeface="Arial"/>
              </a:rPr>
              <a:t>Design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and</a:t>
            </a:r>
            <a:r>
              <a:rPr lang="es-ES_tradnl" b="1" dirty="0" smtClean="0">
                <a:latin typeface="Arial"/>
                <a:cs typeface="Arial"/>
              </a:rPr>
              <a:t>/</a:t>
            </a:r>
            <a:r>
              <a:rPr lang="es-ES_tradnl" b="1" dirty="0" err="1" smtClean="0">
                <a:latin typeface="Arial"/>
                <a:cs typeface="Arial"/>
              </a:rPr>
              <a:t>or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propose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teaching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situation</a:t>
            </a:r>
            <a:r>
              <a:rPr lang="es-ES_tradnl" b="1" dirty="0" smtClean="0">
                <a:latin typeface="Arial"/>
                <a:cs typeface="Arial"/>
              </a:rPr>
              <a:t> (case, </a:t>
            </a:r>
            <a:r>
              <a:rPr lang="es-ES_tradnl" b="1" dirty="0" err="1" smtClean="0">
                <a:latin typeface="Arial"/>
                <a:cs typeface="Arial"/>
              </a:rPr>
              <a:t>problem</a:t>
            </a:r>
            <a:r>
              <a:rPr lang="es-ES_tradnl" b="1" dirty="0" smtClean="0">
                <a:latin typeface="Arial"/>
                <a:cs typeface="Arial"/>
              </a:rPr>
              <a:t>, </a:t>
            </a:r>
            <a:r>
              <a:rPr lang="es-ES_tradnl" b="1" dirty="0" err="1" smtClean="0">
                <a:latin typeface="Arial"/>
                <a:cs typeface="Arial"/>
              </a:rPr>
              <a:t>simulation</a:t>
            </a:r>
            <a:r>
              <a:rPr lang="es-ES_tradnl" b="1" dirty="0" smtClean="0">
                <a:latin typeface="Arial"/>
                <a:cs typeface="Arial"/>
              </a:rPr>
              <a:t>, etc.)</a:t>
            </a:r>
          </a:p>
        </p:txBody>
      </p:sp>
      <p:pic>
        <p:nvPicPr>
          <p:cNvPr id="8" name="Imagen 1"/>
          <p:cNvPicPr>
            <a:picLocks noChangeAspect="1" noChangeArrowheads="1"/>
          </p:cNvPicPr>
          <p:nvPr/>
        </p:nvPicPr>
        <p:blipFill>
          <a:blip r:embed="rId3">
            <a:alphaModFix amt="68000"/>
          </a:blip>
          <a:srcRect/>
          <a:stretch>
            <a:fillRect/>
          </a:stretch>
        </p:blipFill>
        <p:spPr bwMode="auto">
          <a:xfrm>
            <a:off x="2075701" y="4046712"/>
            <a:ext cx="3168650" cy="2174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335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>
            <a:spLocks noChangeArrowheads="1"/>
          </p:cNvSpPr>
          <p:nvPr/>
        </p:nvSpPr>
        <p:spPr bwMode="auto">
          <a:xfrm>
            <a:off x="620784" y="1247569"/>
            <a:ext cx="8153400" cy="340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b="1" dirty="0" err="1" smtClean="0">
                <a:solidFill>
                  <a:srgbClr val="F62EF0"/>
                </a:solidFill>
                <a:latin typeface="Arial"/>
                <a:cs typeface="Arial"/>
              </a:rPr>
              <a:t>And</a:t>
            </a:r>
            <a:r>
              <a:rPr lang="es-ES_tradnl" b="1" dirty="0" smtClean="0">
                <a:solidFill>
                  <a:srgbClr val="F62EF0"/>
                </a:solidFill>
                <a:latin typeface="Arial"/>
                <a:cs typeface="Arial"/>
              </a:rPr>
              <a:t> </a:t>
            </a:r>
            <a:r>
              <a:rPr lang="es-ES_tradnl" b="1" dirty="0" err="1" smtClean="0">
                <a:solidFill>
                  <a:srgbClr val="F62EF0"/>
                </a:solidFill>
                <a:latin typeface="Arial"/>
                <a:cs typeface="Arial"/>
              </a:rPr>
              <a:t>these</a:t>
            </a:r>
            <a:r>
              <a:rPr lang="es-ES_tradnl" b="1" dirty="0" smtClean="0">
                <a:solidFill>
                  <a:srgbClr val="F62EF0"/>
                </a:solidFill>
                <a:latin typeface="Arial"/>
                <a:cs typeface="Arial"/>
              </a:rPr>
              <a:t> </a:t>
            </a:r>
            <a:r>
              <a:rPr lang="es-ES_tradnl" b="1" dirty="0" err="1" smtClean="0">
                <a:solidFill>
                  <a:srgbClr val="F62EF0"/>
                </a:solidFill>
                <a:latin typeface="Arial"/>
                <a:cs typeface="Arial"/>
              </a:rPr>
              <a:t>functions</a:t>
            </a:r>
            <a:r>
              <a:rPr lang="es-ES_tradnl" b="1" dirty="0" smtClean="0">
                <a:solidFill>
                  <a:srgbClr val="F62EF0"/>
                </a:solidFill>
                <a:latin typeface="Arial"/>
                <a:cs typeface="Arial"/>
              </a:rPr>
              <a:t> </a:t>
            </a:r>
            <a:r>
              <a:rPr lang="es-ES_tradnl" b="1" dirty="0" err="1" smtClean="0">
                <a:solidFill>
                  <a:srgbClr val="F62EF0"/>
                </a:solidFill>
                <a:latin typeface="Arial"/>
                <a:cs typeface="Arial"/>
              </a:rPr>
              <a:t>focus</a:t>
            </a:r>
            <a:r>
              <a:rPr lang="es-ES_tradnl" b="1" dirty="0" smtClean="0">
                <a:solidFill>
                  <a:srgbClr val="F62EF0"/>
                </a:solidFill>
                <a:latin typeface="Arial"/>
                <a:cs typeface="Arial"/>
              </a:rPr>
              <a:t> </a:t>
            </a:r>
            <a:r>
              <a:rPr lang="es-ES_tradnl" b="1" dirty="0" err="1" smtClean="0">
                <a:solidFill>
                  <a:srgbClr val="F62EF0"/>
                </a:solidFill>
                <a:latin typeface="Arial"/>
                <a:cs typeface="Arial"/>
              </a:rPr>
              <a:t>on</a:t>
            </a:r>
            <a:r>
              <a:rPr lang="es-ES_tradnl" b="1" dirty="0" smtClean="0">
                <a:solidFill>
                  <a:srgbClr val="F62EF0"/>
                </a:solidFill>
                <a:latin typeface="Arial"/>
                <a:cs typeface="Arial"/>
              </a:rPr>
              <a:t> </a:t>
            </a:r>
            <a:r>
              <a:rPr lang="es-ES_tradnl" b="1" dirty="0" err="1" smtClean="0">
                <a:solidFill>
                  <a:srgbClr val="F62EF0"/>
                </a:solidFill>
                <a:latin typeface="Arial"/>
                <a:cs typeface="Arial"/>
              </a:rPr>
              <a:t>the</a:t>
            </a:r>
            <a:r>
              <a:rPr lang="es-ES_tradnl" b="1" dirty="0" smtClean="0">
                <a:solidFill>
                  <a:srgbClr val="F62EF0"/>
                </a:solidFill>
                <a:latin typeface="Arial"/>
                <a:cs typeface="Arial"/>
              </a:rPr>
              <a:t> </a:t>
            </a:r>
            <a:r>
              <a:rPr lang="es-ES_tradnl" b="1" dirty="0" err="1" smtClean="0">
                <a:solidFill>
                  <a:srgbClr val="F62EF0"/>
                </a:solidFill>
                <a:latin typeface="Arial"/>
                <a:cs typeface="Arial"/>
              </a:rPr>
              <a:t>following</a:t>
            </a:r>
            <a:r>
              <a:rPr lang="es-ES_tradnl" b="1" dirty="0" smtClean="0">
                <a:solidFill>
                  <a:srgbClr val="F62EF0"/>
                </a:solidFill>
                <a:latin typeface="Arial"/>
                <a:cs typeface="Arial"/>
              </a:rPr>
              <a:t> </a:t>
            </a:r>
            <a:r>
              <a:rPr lang="es-ES_tradnl" b="1" dirty="0" err="1" smtClean="0">
                <a:solidFill>
                  <a:srgbClr val="F62EF0"/>
                </a:solidFill>
                <a:latin typeface="Arial"/>
                <a:cs typeface="Arial"/>
              </a:rPr>
              <a:t>aspects</a:t>
            </a:r>
            <a:r>
              <a:rPr lang="es-ES_tradnl" b="1" dirty="0" smtClean="0">
                <a:solidFill>
                  <a:srgbClr val="F62EF0"/>
                </a:solidFill>
                <a:latin typeface="Arial"/>
                <a:cs typeface="Arial"/>
              </a:rPr>
              <a:t>:</a:t>
            </a:r>
          </a:p>
          <a:p>
            <a:pPr algn="just">
              <a:spcBef>
                <a:spcPts val="600"/>
              </a:spcBef>
            </a:pPr>
            <a:endParaRPr lang="es-ES_tradnl" sz="1400" b="1" dirty="0" smtClean="0"/>
          </a:p>
          <a:p>
            <a:pPr algn="just">
              <a:spcBef>
                <a:spcPts val="600"/>
              </a:spcBef>
            </a:pPr>
            <a:r>
              <a:rPr lang="es-ES_tradnl" b="1" dirty="0" smtClean="0">
                <a:latin typeface="Arial"/>
                <a:cs typeface="Arial"/>
              </a:rPr>
              <a:t>- </a:t>
            </a:r>
            <a:r>
              <a:rPr lang="es-ES_tradnl" b="1" dirty="0" err="1" smtClean="0">
                <a:latin typeface="Arial"/>
                <a:cs typeface="Arial"/>
              </a:rPr>
              <a:t>Presents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task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and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help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initial</a:t>
            </a:r>
            <a:r>
              <a:rPr lang="es-ES_tradnl" b="1" dirty="0" smtClean="0">
                <a:latin typeface="Arial"/>
                <a:cs typeface="Arial"/>
              </a:rPr>
              <a:t> ideas </a:t>
            </a:r>
            <a:r>
              <a:rPr lang="es-ES_tradnl" b="1" dirty="0" err="1" smtClean="0">
                <a:latin typeface="Arial"/>
                <a:cs typeface="Arial"/>
              </a:rPr>
              <a:t>of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students</a:t>
            </a:r>
            <a:r>
              <a:rPr lang="es-ES_tradnl" b="1" dirty="0" smtClean="0">
                <a:latin typeface="Arial"/>
                <a:cs typeface="Arial"/>
              </a:rPr>
              <a:t> emerge</a:t>
            </a:r>
          </a:p>
          <a:p>
            <a:pPr algn="just">
              <a:spcBef>
                <a:spcPts val="600"/>
              </a:spcBef>
            </a:pPr>
            <a:r>
              <a:rPr lang="es-ES_tradnl" b="1" dirty="0" smtClean="0">
                <a:latin typeface="Arial"/>
                <a:cs typeface="Arial"/>
              </a:rPr>
              <a:t>- </a:t>
            </a:r>
            <a:r>
              <a:rPr lang="es-ES_tradnl" b="1" dirty="0" err="1" smtClean="0">
                <a:latin typeface="Arial"/>
                <a:cs typeface="Arial"/>
              </a:rPr>
              <a:t>Give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clear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instructions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on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task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to</a:t>
            </a:r>
            <a:r>
              <a:rPr lang="es-ES_tradnl" b="1" dirty="0" smtClean="0">
                <a:latin typeface="Arial"/>
                <a:cs typeface="Arial"/>
              </a:rPr>
              <a:t> be </a:t>
            </a:r>
            <a:r>
              <a:rPr lang="es-ES_tradnl" b="1" dirty="0" err="1" smtClean="0">
                <a:latin typeface="Arial"/>
                <a:cs typeface="Arial"/>
              </a:rPr>
              <a:t>performed</a:t>
            </a:r>
            <a:r>
              <a:rPr lang="es-ES_tradnl" b="1" dirty="0" smtClean="0">
                <a:latin typeface="Arial"/>
                <a:cs typeface="Arial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s-ES_tradnl" b="1" dirty="0" smtClean="0">
                <a:latin typeface="Arial"/>
                <a:cs typeface="Arial"/>
              </a:rPr>
              <a:t>- </a:t>
            </a:r>
            <a:r>
              <a:rPr lang="es-ES_tradnl" b="1" dirty="0" err="1" smtClean="0">
                <a:latin typeface="Arial"/>
                <a:cs typeface="Arial"/>
              </a:rPr>
              <a:t>Encourages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you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to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find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various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procedures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for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doing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tasks</a:t>
            </a:r>
            <a:r>
              <a:rPr lang="es-ES_tradnl" b="1" dirty="0" smtClean="0">
                <a:latin typeface="Arial"/>
                <a:cs typeface="Arial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s-ES_tradnl" b="1" dirty="0" smtClean="0">
                <a:latin typeface="Arial"/>
                <a:cs typeface="Arial"/>
              </a:rPr>
              <a:t>- </a:t>
            </a:r>
            <a:r>
              <a:rPr lang="es-ES_tradnl" b="1" dirty="0" err="1" smtClean="0">
                <a:latin typeface="Arial"/>
                <a:cs typeface="Arial"/>
              </a:rPr>
              <a:t>Provides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information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and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resources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or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ways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to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achieve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them</a:t>
            </a:r>
            <a:r>
              <a:rPr lang="es-ES_tradnl" b="1" dirty="0" smtClean="0">
                <a:latin typeface="Arial"/>
                <a:cs typeface="Arial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s-ES_tradnl" b="1" dirty="0" smtClean="0">
                <a:latin typeface="Arial"/>
                <a:cs typeface="Arial"/>
              </a:rPr>
              <a:t>- </a:t>
            </a:r>
            <a:r>
              <a:rPr lang="es-ES_tradnl" b="1" dirty="0" err="1" smtClean="0">
                <a:latin typeface="Arial"/>
                <a:cs typeface="Arial"/>
              </a:rPr>
              <a:t>Stimulates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exchange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of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explanations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and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information</a:t>
            </a:r>
            <a:r>
              <a:rPr lang="es-ES_tradnl" b="1" dirty="0" smtClean="0">
                <a:latin typeface="Arial"/>
                <a:cs typeface="Arial"/>
              </a:rPr>
              <a:t> in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realization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of</a:t>
            </a:r>
            <a:r>
              <a:rPr lang="es-ES_tradnl" b="1" dirty="0" smtClean="0">
                <a:latin typeface="Arial"/>
                <a:cs typeface="Arial"/>
              </a:rPr>
              <a:t> a </a:t>
            </a:r>
            <a:r>
              <a:rPr lang="es-ES_tradnl" b="1" dirty="0" err="1" smtClean="0">
                <a:latin typeface="Arial"/>
                <a:cs typeface="Arial"/>
              </a:rPr>
              <a:t>task</a:t>
            </a:r>
            <a:r>
              <a:rPr lang="es-ES_tradnl" b="1" dirty="0" smtClean="0">
                <a:latin typeface="Arial"/>
                <a:cs typeface="Arial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s-ES_tradnl" b="1" dirty="0" smtClean="0">
                <a:latin typeface="Arial"/>
                <a:cs typeface="Arial"/>
              </a:rPr>
              <a:t>- </a:t>
            </a:r>
            <a:r>
              <a:rPr lang="es-ES_tradnl" b="1" dirty="0" err="1" smtClean="0">
                <a:latin typeface="Arial"/>
                <a:cs typeface="Arial"/>
              </a:rPr>
              <a:t>Provides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instruments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and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valuation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criteria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to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group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regarding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tasks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and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results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obtained</a:t>
            </a:r>
            <a:r>
              <a:rPr lang="es-ES_tradnl" b="1" dirty="0" smtClean="0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335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>
            <a:spLocks noChangeArrowheads="1"/>
          </p:cNvSpPr>
          <p:nvPr/>
        </p:nvSpPr>
        <p:spPr bwMode="auto">
          <a:xfrm>
            <a:off x="549737" y="1345254"/>
            <a:ext cx="8153400" cy="309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r>
              <a:rPr lang="es-ES_tradnl" b="1" dirty="0" smtClean="0">
                <a:latin typeface="Arial"/>
                <a:cs typeface="Arial"/>
              </a:rPr>
              <a:t>- </a:t>
            </a:r>
            <a:r>
              <a:rPr lang="es-ES_tradnl" b="1" dirty="0" err="1" smtClean="0">
                <a:latin typeface="Arial"/>
                <a:cs typeface="Arial"/>
              </a:rPr>
              <a:t>Negotiates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working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process</a:t>
            </a:r>
            <a:r>
              <a:rPr lang="es-ES_tradnl" b="1" dirty="0" smtClean="0">
                <a:latin typeface="Arial"/>
                <a:cs typeface="Arial"/>
              </a:rPr>
              <a:t>,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objective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and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composition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of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group</a:t>
            </a:r>
            <a:r>
              <a:rPr lang="es-ES_tradnl" b="1" dirty="0" smtClean="0">
                <a:latin typeface="Arial"/>
                <a:cs typeface="Arial"/>
              </a:rPr>
              <a:t>, </a:t>
            </a:r>
            <a:r>
              <a:rPr lang="es-ES_tradnl" b="1" dirty="0" err="1" smtClean="0">
                <a:latin typeface="Arial"/>
                <a:cs typeface="Arial"/>
              </a:rPr>
              <a:t>helps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to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establish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rules </a:t>
            </a:r>
            <a:r>
              <a:rPr lang="es-ES_tradnl" b="1" dirty="0" err="1" smtClean="0">
                <a:latin typeface="Arial"/>
                <a:cs typeface="Arial"/>
              </a:rPr>
              <a:t>of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operation</a:t>
            </a:r>
            <a:r>
              <a:rPr lang="es-ES_tradnl" b="1" dirty="0" smtClean="0">
                <a:latin typeface="Arial"/>
                <a:cs typeface="Arial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s-ES_tradnl" b="1" dirty="0" smtClean="0">
                <a:latin typeface="Arial"/>
                <a:cs typeface="Arial"/>
              </a:rPr>
              <a:t>- </a:t>
            </a:r>
            <a:r>
              <a:rPr lang="es-ES_tradnl" b="1" dirty="0" err="1" smtClean="0">
                <a:latin typeface="Arial"/>
                <a:cs typeface="Arial"/>
              </a:rPr>
              <a:t>Organizes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space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and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materials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based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on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cooperative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work</a:t>
            </a:r>
            <a:r>
              <a:rPr lang="es-ES_tradnl" b="1" dirty="0" smtClean="0">
                <a:latin typeface="Arial"/>
                <a:cs typeface="Arial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s-ES_tradnl" b="1" dirty="0" smtClean="0">
                <a:latin typeface="Arial"/>
                <a:cs typeface="Arial"/>
              </a:rPr>
              <a:t>- </a:t>
            </a:r>
            <a:r>
              <a:rPr lang="es-ES_tradnl" b="1" dirty="0" err="1" smtClean="0">
                <a:latin typeface="Arial"/>
                <a:cs typeface="Arial"/>
              </a:rPr>
              <a:t>Respond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to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queries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and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correct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errors</a:t>
            </a:r>
            <a:r>
              <a:rPr lang="es-ES_tradnl" b="1" dirty="0" smtClean="0">
                <a:latin typeface="Arial"/>
                <a:cs typeface="Arial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s-ES_tradnl" b="1" dirty="0" smtClean="0">
                <a:latin typeface="Arial"/>
                <a:cs typeface="Arial"/>
              </a:rPr>
              <a:t>- </a:t>
            </a:r>
            <a:r>
              <a:rPr lang="es-ES_tradnl" b="1" dirty="0" err="1" smtClean="0">
                <a:latin typeface="Arial"/>
                <a:cs typeface="Arial"/>
              </a:rPr>
              <a:t>Try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to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ensure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success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of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weakest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components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of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the</a:t>
            </a:r>
            <a:r>
              <a:rPr lang="es-ES_tradnl" b="1" dirty="0" smtClean="0">
                <a:latin typeface="Arial"/>
                <a:cs typeface="Arial"/>
              </a:rPr>
              <a:t> </a:t>
            </a:r>
            <a:r>
              <a:rPr lang="es-ES_tradnl" b="1" dirty="0" err="1" smtClean="0">
                <a:latin typeface="Arial"/>
                <a:cs typeface="Arial"/>
              </a:rPr>
              <a:t>group</a:t>
            </a:r>
            <a:r>
              <a:rPr lang="es-ES_tradnl" b="1" dirty="0" smtClean="0">
                <a:latin typeface="Arial"/>
                <a:cs typeface="Arial"/>
              </a:rPr>
              <a:t>.</a:t>
            </a:r>
          </a:p>
          <a:p>
            <a:endParaRPr lang="es-ES_tradnl" dirty="0" smtClean="0"/>
          </a:p>
          <a:p>
            <a:r>
              <a:rPr lang="es-ES_tradnl" b="1" i="1" dirty="0" smtClean="0">
                <a:latin typeface="Arial"/>
                <a:cs typeface="Arial"/>
              </a:rPr>
              <a:t>In </a:t>
            </a:r>
            <a:r>
              <a:rPr lang="es-ES_tradnl" b="1" i="1" dirty="0" err="1" smtClean="0">
                <a:latin typeface="Arial"/>
                <a:cs typeface="Arial"/>
              </a:rPr>
              <a:t>other</a:t>
            </a:r>
            <a:r>
              <a:rPr lang="es-ES_tradnl" b="1" i="1" dirty="0" smtClean="0">
                <a:latin typeface="Arial"/>
                <a:cs typeface="Arial"/>
              </a:rPr>
              <a:t> </a:t>
            </a:r>
            <a:r>
              <a:rPr lang="es-ES_tradnl" b="1" i="1" dirty="0" err="1" smtClean="0">
                <a:latin typeface="Arial"/>
                <a:cs typeface="Arial"/>
              </a:rPr>
              <a:t>words</a:t>
            </a:r>
            <a:r>
              <a:rPr lang="es-ES_tradnl" b="1" i="1" dirty="0" smtClean="0">
                <a:latin typeface="Arial"/>
                <a:cs typeface="Arial"/>
              </a:rPr>
              <a:t>:</a:t>
            </a:r>
          </a:p>
          <a:p>
            <a:endParaRPr lang="es-ES_tradnl" dirty="0" smtClean="0"/>
          </a:p>
          <a:p>
            <a:r>
              <a:rPr lang="es-ES_tradnl" b="1" i="1" dirty="0" err="1" smtClean="0">
                <a:solidFill>
                  <a:srgbClr val="0000FF"/>
                </a:solidFill>
                <a:latin typeface="Arial"/>
                <a:cs typeface="Arial"/>
              </a:rPr>
              <a:t>Ensure</a:t>
            </a:r>
            <a:r>
              <a:rPr lang="es-ES_tradnl" b="1" i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i="1" dirty="0" err="1" smtClean="0">
                <a:solidFill>
                  <a:srgbClr val="0000FF"/>
                </a:solidFill>
                <a:latin typeface="Arial"/>
                <a:cs typeface="Arial"/>
              </a:rPr>
              <a:t>that</a:t>
            </a:r>
            <a:r>
              <a:rPr lang="es-ES_tradnl" b="1" i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i="1" dirty="0" err="1" smtClean="0">
                <a:solidFill>
                  <a:srgbClr val="0000FF"/>
                </a:solidFill>
                <a:latin typeface="Arial"/>
                <a:cs typeface="Arial"/>
              </a:rPr>
              <a:t>the</a:t>
            </a:r>
            <a:r>
              <a:rPr lang="es-ES_tradnl" b="1" i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i="1" dirty="0" err="1" smtClean="0">
                <a:solidFill>
                  <a:srgbClr val="0000FF"/>
                </a:solidFill>
                <a:latin typeface="Arial"/>
                <a:cs typeface="Arial"/>
              </a:rPr>
              <a:t>basic</a:t>
            </a:r>
            <a:r>
              <a:rPr lang="es-ES_tradnl" b="1" i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i="1" dirty="0" err="1" smtClean="0">
                <a:solidFill>
                  <a:srgbClr val="0000FF"/>
                </a:solidFill>
                <a:latin typeface="Arial"/>
                <a:cs typeface="Arial"/>
              </a:rPr>
              <a:t>objectives</a:t>
            </a:r>
            <a:r>
              <a:rPr lang="es-ES_tradnl" b="1" i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i="1" dirty="0" err="1" smtClean="0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lang="es-ES_tradnl" b="1" i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i="1" dirty="0" err="1" smtClean="0">
                <a:solidFill>
                  <a:srgbClr val="0000FF"/>
                </a:solidFill>
                <a:latin typeface="Arial"/>
                <a:cs typeface="Arial"/>
              </a:rPr>
              <a:t>learning</a:t>
            </a:r>
            <a:r>
              <a:rPr lang="es-ES_tradnl" b="1" i="1" dirty="0" smtClean="0">
                <a:solidFill>
                  <a:srgbClr val="0000FF"/>
                </a:solidFill>
                <a:latin typeface="Arial"/>
                <a:cs typeface="Arial"/>
              </a:rPr>
              <a:t> are </a:t>
            </a:r>
            <a:r>
              <a:rPr lang="es-ES_tradnl" b="1" i="1" dirty="0" err="1" smtClean="0">
                <a:solidFill>
                  <a:srgbClr val="0000FF"/>
                </a:solidFill>
                <a:latin typeface="Arial"/>
                <a:cs typeface="Arial"/>
              </a:rPr>
              <a:t>achieved</a:t>
            </a:r>
            <a:r>
              <a:rPr lang="es-ES_tradnl" b="1" i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i="1" dirty="0" err="1" smtClean="0">
                <a:solidFill>
                  <a:srgbClr val="0000FF"/>
                </a:solidFill>
                <a:latin typeface="Arial"/>
                <a:cs typeface="Arial"/>
              </a:rPr>
              <a:t>and</a:t>
            </a:r>
            <a:r>
              <a:rPr lang="es-ES_tradnl" b="1" i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i="1" dirty="0" err="1" smtClean="0">
                <a:solidFill>
                  <a:srgbClr val="0000FF"/>
                </a:solidFill>
                <a:latin typeface="Arial"/>
                <a:cs typeface="Arial"/>
              </a:rPr>
              <a:t>facilitate</a:t>
            </a:r>
            <a:r>
              <a:rPr lang="es-ES_tradnl" b="1" i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i="1" dirty="0" err="1" smtClean="0">
                <a:solidFill>
                  <a:srgbClr val="0000FF"/>
                </a:solidFill>
                <a:latin typeface="Arial"/>
                <a:cs typeface="Arial"/>
              </a:rPr>
              <a:t>the</a:t>
            </a:r>
            <a:r>
              <a:rPr lang="es-ES_tradnl" b="1" i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i="1" dirty="0" err="1" smtClean="0">
                <a:solidFill>
                  <a:srgbClr val="0000FF"/>
                </a:solidFill>
                <a:latin typeface="Arial"/>
                <a:cs typeface="Arial"/>
              </a:rPr>
              <a:t>learning</a:t>
            </a:r>
            <a:r>
              <a:rPr lang="es-ES_tradnl" b="1" i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i="1" dirty="0" err="1" smtClean="0">
                <a:solidFill>
                  <a:srgbClr val="0000FF"/>
                </a:solidFill>
                <a:latin typeface="Arial"/>
                <a:cs typeface="Arial"/>
              </a:rPr>
              <a:t>building</a:t>
            </a:r>
            <a:r>
              <a:rPr lang="es-ES_tradnl" b="1" i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b="1" i="1" dirty="0" err="1" smtClean="0">
                <a:solidFill>
                  <a:srgbClr val="0000FF"/>
                </a:solidFill>
                <a:latin typeface="Arial"/>
                <a:cs typeface="Arial"/>
              </a:rPr>
              <a:t>process</a:t>
            </a:r>
            <a:r>
              <a:rPr lang="es-ES_tradnl" b="1" i="1" dirty="0" smtClean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endParaRPr lang="es-ES_tradnl" b="1" i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335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F77E6BECA26BD48BD4B6740898CAAD2" ma:contentTypeVersion="9" ma:contentTypeDescription="Crear nuevo documento." ma:contentTypeScope="" ma:versionID="9d1f9cb01b01a5d38e50535c9a7ae65b">
  <xsd:schema xmlns:xsd="http://www.w3.org/2001/XMLSchema" xmlns:xs="http://www.w3.org/2001/XMLSchema" xmlns:p="http://schemas.microsoft.com/office/2006/metadata/properties" xmlns:ns2="c0fb63f4-f2a1-4cb0-b87a-ab7301c046b1" targetNamespace="http://schemas.microsoft.com/office/2006/metadata/properties" ma:root="true" ma:fieldsID="a25a83937332164f247aefbb297ba7f5" ns2:_="">
    <xsd:import namespace="c0fb63f4-f2a1-4cb0-b87a-ab7301c046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fb63f4-f2a1-4cb0-b87a-ab7301c046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3214D3-7390-4787-9681-8562608003A9}"/>
</file>

<file path=customXml/itemProps2.xml><?xml version="1.0" encoding="utf-8"?>
<ds:datastoreItem xmlns:ds="http://schemas.openxmlformats.org/officeDocument/2006/customXml" ds:itemID="{05BBD76A-7FB3-4A07-AC1B-656F3A2DAD2F}"/>
</file>

<file path=customXml/itemProps3.xml><?xml version="1.0" encoding="utf-8"?>
<ds:datastoreItem xmlns:ds="http://schemas.openxmlformats.org/officeDocument/2006/customXml" ds:itemID="{02C4B7C5-DE80-4C64-865B-DA96D949556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</TotalTime>
  <Words>2635</Words>
  <Application>Microsoft Macintosh PowerPoint</Application>
  <PresentationFormat>Presentación en pantalla (4:3)</PresentationFormat>
  <Paragraphs>241</Paragraphs>
  <Slides>30</Slides>
  <Notes>0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gaia leandri</dc:creator>
  <cp:lastModifiedBy>Juan Pedro</cp:lastModifiedBy>
  <cp:revision>39</cp:revision>
  <dcterms:created xsi:type="dcterms:W3CDTF">2020-05-28T08:16:31Z</dcterms:created>
  <dcterms:modified xsi:type="dcterms:W3CDTF">2020-05-28T10:18:40Z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0x0101000F77E6BECA26BD48BD4B6740898CAAD2</vt:lpwstr>
  </property>
</Properties>
</file>